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7891B-3230-4B50-A1DC-61EE9EDF6FD3}" v="8" dt="2024-02-06T16:52:22.830"/>
    <p1510:client id="{EBA62E57-5895-4DB6-8871-568EFB3C7D13}" v="959" dt="2024-02-05T21:02:48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ABE3-36D8-4691-BF37-01D20333E4D5}" type="datetimeFigureOut"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02604-0262-463D-94A8-FD7B81F774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4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Busy weather week; mid-week storm had little impact to the City;</a:t>
            </a:r>
          </a:p>
          <a:p>
            <a:r>
              <a:rPr lang="en-US" dirty="0">
                <a:ea typeface="Calibri"/>
                <a:cs typeface="Calibri"/>
              </a:rPr>
              <a:t>In prep for 2nd storm; weather briefs sent to City staff per normal protocols;</a:t>
            </a:r>
          </a:p>
          <a:p>
            <a:r>
              <a:rPr lang="en-US" dirty="0">
                <a:ea typeface="Calibri"/>
                <a:cs typeface="Calibri"/>
              </a:rPr>
              <a:t>CCEMA funnels forecasts and info to Local EMA's for prep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9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Debris and storm surge/tides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0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Parks &amp; Public Works Employees were out on Sunday after the storm immediately beginning clean-up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42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Before and after Myrtle Ave; Dunes had recently been repaired/restored following a repair to the force 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65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For the Public Assistance Program, COSP submitted assessment for clean-up efforts and emergency repairs at Bug Light Park;</a:t>
            </a:r>
          </a:p>
          <a:p>
            <a:r>
              <a:rPr lang="en-US" dirty="0">
                <a:ea typeface="Calibri"/>
                <a:cs typeface="Calibri"/>
              </a:rPr>
              <a:t>Clean up at Willard Beach</a:t>
            </a:r>
          </a:p>
          <a:p>
            <a:r>
              <a:rPr lang="en-US" dirty="0">
                <a:ea typeface="Calibri"/>
                <a:cs typeface="Calibri"/>
              </a:rPr>
              <a:t>Replacement of a damaged pump at the Willard Beach Pump Station</a:t>
            </a:r>
          </a:p>
          <a:p>
            <a:r>
              <a:rPr lang="en-US" dirty="0">
                <a:ea typeface="Calibri"/>
                <a:cs typeface="Calibri"/>
              </a:rPr>
              <a:t>And damaged to the dunes that had recently been restored after the Force Main repair at Willard Beach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50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FEMA Public Assistance Team visited on January 25th;</a:t>
            </a:r>
          </a:p>
          <a:p>
            <a:r>
              <a:rPr lang="en-US" dirty="0">
                <a:cs typeface="Calibri"/>
              </a:rPr>
              <a:t>That group reviewed areas that were impacted and gave guidance on submitting more detailed damage estimates</a:t>
            </a:r>
          </a:p>
          <a:p>
            <a:r>
              <a:rPr lang="en-US" dirty="0">
                <a:cs typeface="Calibri"/>
              </a:rPr>
              <a:t>Those were submitted and now are being reviewed for a FEMA declaration for assistance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Event prep is guided by EOP; EOP is structured to provide a general overview of risk with more specific Annexes for likely events;</a:t>
            </a:r>
          </a:p>
          <a:p>
            <a:r>
              <a:rPr lang="en-US" dirty="0">
                <a:ea typeface="Calibri"/>
                <a:cs typeface="Calibri"/>
              </a:rPr>
              <a:t>Emergency Management Leadership Team involved as needed;  Department heads or designees fill pre-assigned roles in the EMLT;</a:t>
            </a:r>
          </a:p>
          <a:p>
            <a:r>
              <a:rPr lang="en-US" dirty="0">
                <a:ea typeface="Calibri"/>
                <a:cs typeface="Calibri"/>
              </a:rPr>
              <a:t>Usually FD, PD, DPW and Parks handle the majority of impact from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1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EOC is a physical place, but most events are handled virtually;  Full EOC activations are rare, but are practiced.</a:t>
            </a:r>
          </a:p>
          <a:p>
            <a:r>
              <a:rPr lang="en-US" dirty="0">
                <a:ea typeface="Calibri"/>
                <a:cs typeface="Calibri"/>
              </a:rPr>
              <a:t>For this event we did not open a physical EOC, but did coordinate between departments as the day unfolded;</a:t>
            </a:r>
          </a:p>
          <a:p>
            <a:r>
              <a:rPr lang="en-US" dirty="0">
                <a:ea typeface="Calibri"/>
                <a:cs typeface="Calibri"/>
              </a:rPr>
              <a:t>We most frequently operate in the Monitoring Mode as most weather events require relatively routine cooperation between a few departments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Prior to and throughout the storm COSPEOC was in real-time contact with CCEMA and other area EMA's virtually (common practice for these event)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DPW Director was in the City</a:t>
            </a:r>
          </a:p>
          <a:p>
            <a:r>
              <a:rPr lang="en-US" dirty="0">
                <a:ea typeface="Calibri"/>
                <a:cs typeface="Calibri"/>
              </a:rPr>
              <a:t>SP Fire, PD and DPW share radio system and can easily contact via PRCC</a:t>
            </a:r>
          </a:p>
          <a:p>
            <a:r>
              <a:rPr lang="en-US" dirty="0">
                <a:ea typeface="Calibri"/>
                <a:cs typeface="Calibri"/>
              </a:rPr>
              <a:t>Communications Director had pre-prepared messaging in case it was needed</a:t>
            </a:r>
          </a:p>
          <a:p>
            <a:r>
              <a:rPr lang="en-US" dirty="0">
                <a:ea typeface="Calibri"/>
                <a:cs typeface="Calibri"/>
              </a:rPr>
              <a:t>Focused concern was on the tide and related impact; Tide reached a record high of 14.57 feet;  previous record high was 14.17 feet (1978); records go back to 1912.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Most FD responses were "run-of-the mill" water problems;</a:t>
            </a:r>
          </a:p>
          <a:p>
            <a:r>
              <a:rPr lang="en-US">
                <a:ea typeface="Calibri"/>
                <a:cs typeface="Calibri"/>
              </a:rPr>
              <a:t>We did have 2 vehicles that tried to drive through flooded roadways and got stranded</a:t>
            </a:r>
          </a:p>
          <a:p>
            <a:r>
              <a:rPr lang="en-US">
                <a:ea typeface="Calibri"/>
                <a:cs typeface="Calibri"/>
              </a:rPr>
              <a:t>Extend of the shoreline flooding was unusual.....normal high tide, astronomical high tide, surge</a:t>
            </a:r>
          </a:p>
          <a:p>
            <a:r>
              <a:rPr lang="en-US" dirty="0">
                <a:ea typeface="Calibri"/>
                <a:cs typeface="Calibri"/>
              </a:rPr>
              <a:t>Onlookers at Fishermans point and other areas presented problems for First Responders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 the 24 hours of 1/13/24, SPFD responded to 28 emergency calls, 11 of which were directly storm related and almost all were on the East End of the City;</a:t>
            </a:r>
          </a:p>
          <a:p>
            <a:r>
              <a:rPr lang="en-US" dirty="0">
                <a:ea typeface="Calibri"/>
                <a:cs typeface="Calibri"/>
              </a:rPr>
              <a:t>Both Call Companies were activated for the hours during the heigh of the storm and assisted with several incidents and did door-to-</a:t>
            </a:r>
            <a:r>
              <a:rPr lang="en-US">
                <a:ea typeface="Calibri"/>
                <a:cs typeface="Calibri"/>
              </a:rPr>
              <a:t>door</a:t>
            </a:r>
            <a:r>
              <a:rPr lang="en-US" dirty="0">
                <a:ea typeface="Calibri"/>
                <a:cs typeface="Calibri"/>
              </a:rPr>
              <a:t> checks in the Willard Beach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 </a:t>
            </a:r>
            <a:r>
              <a:rPr lang="en-US">
                <a:ea typeface="Calibri"/>
                <a:cs typeface="Calibri"/>
              </a:rPr>
              <a:t>comparison, we have has other similar storms that have had a wider area impact; "Halloween Storm" in 2017 was similar in wind direction; but did not have the accompanying astronomical high tide combined with storm surge;</a:t>
            </a:r>
          </a:p>
          <a:p>
            <a:r>
              <a:rPr lang="en-US" dirty="0">
                <a:ea typeface="Calibri"/>
                <a:cs typeface="Calibri"/>
              </a:rPr>
              <a:t>SPFD had more than twice the CFS during the October 2017 storm as we did on January 13, 2024.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98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FD, Parks, DPW and Facilities were all out on 1/14 assessing damage and beginning clear-up and temporary repairs;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Bug Light Park had substantial damage to the paved walkways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Tides inundated areas of the park lowest and closest to the water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02604-0262-463D-94A8-FD7B81F774D4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6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and yellow shield with a lighthouse and a light house&#10;&#10;Description automatically generated">
            <a:extLst>
              <a:ext uri="{FF2B5EF4-FFF2-40B4-BE49-F238E27FC236}">
                <a16:creationId xmlns:a16="http://schemas.microsoft.com/office/drawing/2014/main" id="{AF065038-73EC-F6E2-7C73-A18980206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33" r="9091" b="195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  <a:cs typeface="Calibri Light"/>
              </a:rPr>
              <a:t>January 13, 2024 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08287-C117-1BBF-C138-5781CACB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Damage Assessment and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82E7-F351-12AB-1755-826F2C3D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Bug Light Park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rocky beach with a lighthouse in the background&#10;&#10;Description automatically generated">
            <a:extLst>
              <a:ext uri="{FF2B5EF4-FFF2-40B4-BE49-F238E27FC236}">
                <a16:creationId xmlns:a16="http://schemas.microsoft.com/office/drawing/2014/main" id="{E42ECDE4-F81F-4C01-CECD-E9BD8E9E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990" y="2663211"/>
            <a:ext cx="1993751" cy="3408121"/>
          </a:xfrm>
          <a:prstGeom prst="rect">
            <a:avLst/>
          </a:prstGeom>
        </p:spPr>
      </p:pic>
      <p:pic>
        <p:nvPicPr>
          <p:cNvPr id="4" name="Picture 3" descr="A lighthouse in the water&#10;&#10;Description automatically generated">
            <a:extLst>
              <a:ext uri="{FF2B5EF4-FFF2-40B4-BE49-F238E27FC236}">
                <a16:creationId xmlns:a16="http://schemas.microsoft.com/office/drawing/2014/main" id="{0E8B4B0A-E05C-523D-DDAE-0F2E27FB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971" y="496673"/>
            <a:ext cx="2256819" cy="29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FCD37-D411-5FE6-4979-1A202ED4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  <a:ea typeface="Calibri Light"/>
                <a:cs typeface="Calibri Light"/>
              </a:rPr>
              <a:t>Damage Assessment and Recovery</a:t>
            </a:r>
            <a:endParaRPr lang="en-US" sz="3700">
              <a:solidFill>
                <a:schemeClr val="bg1"/>
              </a:solidFill>
            </a:endParaRPr>
          </a:p>
        </p:txBody>
      </p:sp>
      <p:pic>
        <p:nvPicPr>
          <p:cNvPr id="4" name="Picture 3" descr="A flooded neighborhood with houses and a slide&#10;&#10;Description automatically generated">
            <a:extLst>
              <a:ext uri="{FF2B5EF4-FFF2-40B4-BE49-F238E27FC236}">
                <a16:creationId xmlns:a16="http://schemas.microsoft.com/office/drawing/2014/main" id="{2C75011F-1C7D-76F6-98DA-CAC6EAE68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79" r="-2" b="102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9F253-DA3A-C17F-351C-57B96D209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34" r="2" b="232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CC22-42B8-3471-84D3-F69224A2A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Willard Beach</a:t>
            </a:r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3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EFB59-A16C-C21C-8485-DD848690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  <a:ea typeface="Calibri Light"/>
                <a:cs typeface="Calibri Light"/>
              </a:rPr>
              <a:t>Damage Assessment and Recovery</a:t>
            </a:r>
            <a:endParaRPr lang="en-US" sz="3700">
              <a:solidFill>
                <a:schemeClr val="bg1"/>
              </a:solidFill>
            </a:endParaRPr>
          </a:p>
        </p:txBody>
      </p:sp>
      <p:pic>
        <p:nvPicPr>
          <p:cNvPr id="4" name="Picture 3" descr="A pile of wood and debris on a road&#10;&#10;Description automatically generated">
            <a:extLst>
              <a:ext uri="{FF2B5EF4-FFF2-40B4-BE49-F238E27FC236}">
                <a16:creationId xmlns:a16="http://schemas.microsoft.com/office/drawing/2014/main" id="{6288DB03-610E-D79B-F342-3FBF035DC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07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A group of people on a beach&#10;&#10;Description automatically generated">
            <a:extLst>
              <a:ext uri="{FF2B5EF4-FFF2-40B4-BE49-F238E27FC236}">
                <a16:creationId xmlns:a16="http://schemas.microsoft.com/office/drawing/2014/main" id="{070A4EA3-CC07-F6C1-0A92-FF1D5A198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83" r="1" b="1906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9AC01-A891-1476-B79A-567CDA8B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Willard Beach Myrtle Ave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8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enced path between houses&#10;&#10;Description automatically generated">
            <a:extLst>
              <a:ext uri="{FF2B5EF4-FFF2-40B4-BE49-F238E27FC236}">
                <a16:creationId xmlns:a16="http://schemas.microsoft.com/office/drawing/2014/main" id="{DFF9D338-CBBA-9020-B019-293D8EC7F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321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6002A-4629-EA0B-B36E-6B6FF68A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Damage Assessment and Recovery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F5F41-762F-5878-32D0-FEAC5AA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5669430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Willard Beach</a:t>
            </a:r>
            <a:r>
              <a:rPr lang="en-US" sz="2000" dirty="0">
                <a:solidFill>
                  <a:srgbClr val="FFFFFF"/>
                </a:solidFill>
              </a:rPr>
              <a:t> (Myrle Ave)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428F4-F94B-6B13-BF30-1F70F3F7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0" b="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4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5F77D711-C10D-63FA-84AD-26A7BEF7D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14047" b="-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24DCD-A9D0-E9E2-AFCE-F44DFB9B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ea typeface="Calibri Light"/>
                <a:cs typeface="Calibri Light"/>
              </a:rPr>
              <a:t>Initial Damage Assessment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5CB1-DE90-8006-D53D-5BEB48A56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Calibri"/>
                <a:cs typeface="Calibri"/>
              </a:rPr>
              <a:t>Individuals and Households:  Individual Assistance Program</a:t>
            </a:r>
          </a:p>
          <a:p>
            <a:r>
              <a:rPr lang="en-US" sz="2000" dirty="0">
                <a:solidFill>
                  <a:srgbClr val="FFC000"/>
                </a:solidFill>
                <a:ea typeface="Calibri"/>
                <a:cs typeface="Calibri"/>
              </a:rPr>
              <a:t>Business, Agriculture, and Fishing</a:t>
            </a:r>
          </a:p>
          <a:p>
            <a:r>
              <a:rPr lang="en-US" sz="2000" dirty="0">
                <a:solidFill>
                  <a:srgbClr val="FFC000"/>
                </a:solidFill>
                <a:ea typeface="Calibri"/>
                <a:cs typeface="Calibri"/>
              </a:rPr>
              <a:t>Municipalities and Eligible Non-Profits:  Public Assistance</a:t>
            </a:r>
          </a:p>
        </p:txBody>
      </p:sp>
    </p:spTree>
    <p:extLst>
      <p:ext uri="{BB962C8B-B14F-4D97-AF65-F5344CB8AC3E}">
        <p14:creationId xmlns:p14="http://schemas.microsoft.com/office/powerpoint/2010/main" val="428791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DDE46-127F-4A05-B356-A1D62B79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ea typeface="Calibri Light"/>
                <a:cs typeface="Calibri Light"/>
              </a:rPr>
              <a:t>Initial Damage Assessment 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9604-A009-B706-6927-C48A69440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  <a:cs typeface="Calibri"/>
              </a:rPr>
              <a:t>FEMA Visit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>
                    <a:alpha val="80000"/>
                  </a:schemeClr>
                </a:solidFill>
                <a:cs typeface="Calibri"/>
              </a:rPr>
              <a:t>PA Team Visited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>
                    <a:alpha val="80000"/>
                  </a:schemeClr>
                </a:solidFill>
                <a:cs typeface="Calibri"/>
              </a:rPr>
              <a:t>Cumberland County Financial Threshold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>
                    <a:alpha val="80000"/>
                  </a:schemeClr>
                </a:solidFill>
                <a:cs typeface="Calibri"/>
              </a:rPr>
              <a:t>Detailed submissions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>
                    <a:alpha val="80000"/>
                  </a:schemeClr>
                </a:solidFill>
                <a:cs typeface="Calibri"/>
              </a:rPr>
              <a:t>$160K in damage and wages</a:t>
            </a:r>
          </a:p>
        </p:txBody>
      </p:sp>
      <p:pic>
        <p:nvPicPr>
          <p:cNvPr id="4" name="Picture 3" descr="A white ladder on a cracked road&#10;&#10;Description automatically generated">
            <a:extLst>
              <a:ext uri="{FF2B5EF4-FFF2-40B4-BE49-F238E27FC236}">
                <a16:creationId xmlns:a16="http://schemas.microsoft.com/office/drawing/2014/main" id="{1A5E4CD4-EBFE-BB95-C21A-3639148EF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5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38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county emergency management agency&#10;&#10;Description automatically generated">
            <a:extLst>
              <a:ext uri="{FF2B5EF4-FFF2-40B4-BE49-F238E27FC236}">
                <a16:creationId xmlns:a16="http://schemas.microsoft.com/office/drawing/2014/main" id="{13167CF0-1F0B-C697-D9FD-6B529CD36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r="2" b="1106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0E5DAB-65B3-B428-AB0B-C3560297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  <a:cs typeface="Calibri Light"/>
              </a:rPr>
              <a:t>Preparing</a:t>
            </a:r>
            <a:endParaRPr lang="en-US" sz="5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4A7CB-6D19-15F5-CA18-F860900FA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Mid-Week Storm January 8-9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Internal Brief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EOC Cooperation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CCEMA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292887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BB934-888C-4945-2EA3-34823D2F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  <a:cs typeface="Calibri Light"/>
              </a:rPr>
              <a:t>COSP EOC</a:t>
            </a:r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FF73D-9168-7F9D-5E3E-0F1297802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Comprehensive Emergency Operations Plan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Updated 2023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22 Annexes Covering Specific Events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Annex H – Mass Care (Shelters)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Annex J – Flooding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 smtClean="0">
                <a:solidFill>
                  <a:schemeClr val="bg1"/>
                </a:solidFill>
                <a:cs typeface="Calibri"/>
              </a:rPr>
              <a:t>Annex 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K – Severe Winter Storms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map of the state of maine&#10;&#10;Description automatically generated">
            <a:extLst>
              <a:ext uri="{FF2B5EF4-FFF2-40B4-BE49-F238E27FC236}">
                <a16:creationId xmlns:a16="http://schemas.microsoft.com/office/drawing/2014/main" id="{3DD513D6-B025-799C-5CDE-B850DFAC7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38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E09ABB19-717E-A3C6-CBA9-238F30304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6942" r="64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249B3-76F0-EE5E-2744-A5B7AEA7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 Light"/>
              </a:rPr>
              <a:t>COSP EOC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580D3-34A4-1539-9D5C-FE558C78A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Levels of Activation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FFFFFF"/>
                </a:solidFill>
                <a:cs typeface="Calibri"/>
              </a:rPr>
              <a:t>Level 1 – Stand-by Mode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FFFFFF"/>
                </a:solidFill>
                <a:cs typeface="Calibri"/>
              </a:rPr>
              <a:t>Level 2 – Monitoring Mode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FFFFFF"/>
                </a:solidFill>
                <a:cs typeface="Calibri"/>
              </a:rPr>
              <a:t>Level 3 – Partial Activation (ICS)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FFFFFF"/>
                </a:solidFill>
                <a:cs typeface="Calibri"/>
              </a:rPr>
              <a:t>Level 4 – Full Activation</a:t>
            </a:r>
          </a:p>
        </p:txBody>
      </p:sp>
      <p:pic>
        <p:nvPicPr>
          <p:cNvPr id="4" name="Picture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183CF56A-961A-3ABE-2ACB-1EE12941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4" r="1261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628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B95AC-80E2-D732-AB67-0E44C17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  <a:cs typeface="Calibri Light"/>
              </a:rPr>
              <a:t>COSP EOC – Monitoring</a:t>
            </a:r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E40D9-8C2B-D503-F99E-573023C7C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SPFD – Fire Chief/EMA Director in contact with CCEMA</a:t>
            </a: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SPPW – Director in the City</a:t>
            </a: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SPPD – Shift Supervisor in contact with SPFD and SPPW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Communications Director had ready-to-go messaging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High Tide @ 12:06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report&#10;&#10;Description automatically generated">
            <a:extLst>
              <a:ext uri="{FF2B5EF4-FFF2-40B4-BE49-F238E27FC236}">
                <a16:creationId xmlns:a16="http://schemas.microsoft.com/office/drawing/2014/main" id="{10C53DE8-F985-86C0-3B59-5E7E73A5A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53" y="0"/>
            <a:ext cx="533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6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looded street with cars and houses&#10;&#10;Description automatically generated">
            <a:extLst>
              <a:ext uri="{FF2B5EF4-FFF2-40B4-BE49-F238E27FC236}">
                <a16:creationId xmlns:a16="http://schemas.microsoft.com/office/drawing/2014/main" id="{7DF61705-F357-B7DB-8DB3-7FA242BC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0442" b="1455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86D9A-EA68-7236-2CA4-0B8E465D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COSP EOC - Monitoring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DB78-39C3-8872-C66B-78B6114A4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4614759" cy="416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Issues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cs typeface="Calibri"/>
              </a:rPr>
              <a:t>Flooded basements – Several throughout the storm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cs typeface="Calibri"/>
              </a:rPr>
              <a:t>Flooded Roads – Highland Ave @ SPHS &amp; Nutter Road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cs typeface="Calibri"/>
              </a:rPr>
              <a:t>Stranded vehicles – 2 vehicles stranded in roadways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cs typeface="Calibri"/>
              </a:rPr>
              <a:t>Shoreline flooding – High Tide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cs typeface="Calibri"/>
              </a:rPr>
              <a:t>Onlookers – Several areas were too dangerous for people</a:t>
            </a:r>
          </a:p>
        </p:txBody>
      </p:sp>
      <p:pic>
        <p:nvPicPr>
          <p:cNvPr id="5" name="Picture 4" descr="A person standing on a balcony&#10;&#10;Description automatically generated">
            <a:extLst>
              <a:ext uri="{FF2B5EF4-FFF2-40B4-BE49-F238E27FC236}">
                <a16:creationId xmlns:a16="http://schemas.microsoft.com/office/drawing/2014/main" id="{31ACE809-D913-123B-220A-66C03D75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07" r="1" b="33930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796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CC3A0-836F-F642-C5A5-4A53F585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alpha val="60000"/>
                  </a:schemeClr>
                </a:solidFill>
                <a:cs typeface="Calibri Light"/>
              </a:rPr>
              <a:t>"Normal" Operations</a:t>
            </a:r>
            <a:endParaRPr lang="en-US" sz="28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Picture 4" descr="A group of firefighters walking on a snowy road&#10;&#10;Description automatically generated">
            <a:extLst>
              <a:ext uri="{FF2B5EF4-FFF2-40B4-BE49-F238E27FC236}">
                <a16:creationId xmlns:a16="http://schemas.microsoft.com/office/drawing/2014/main" id="{AC7613E5-AE5B-E6B1-E371-B0D6078C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31" b="10931"/>
          <a:stretch/>
        </p:blipFill>
        <p:spPr>
          <a:xfrm rot="5400000">
            <a:off x="-597067" y="1963345"/>
            <a:ext cx="5486400" cy="29312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0EB9-C8A2-FF3B-E741-8E3E3F5C8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2 Mutual Aid Fires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Calibri"/>
              </a:rPr>
              <a:t>Car accident on T-Pike</a:t>
            </a:r>
          </a:p>
          <a:p>
            <a:pPr algn="ctr"/>
            <a:r>
              <a:rPr lang="en-US" sz="2000">
                <a:solidFill>
                  <a:schemeClr val="bg1"/>
                </a:solidFill>
                <a:cs typeface="Calibri"/>
              </a:rPr>
              <a:t>Several Fire Alarms &amp; Medical Calls</a:t>
            </a:r>
          </a:p>
        </p:txBody>
      </p:sp>
      <p:pic>
        <p:nvPicPr>
          <p:cNvPr id="4" name="Picture 3" descr="A couple of firefighters standing in front of a house&#10;&#10;Description automatically generated">
            <a:extLst>
              <a:ext uri="{FF2B5EF4-FFF2-40B4-BE49-F238E27FC236}">
                <a16:creationId xmlns:a16="http://schemas.microsoft.com/office/drawing/2014/main" id="{DECBC0E6-7DE7-CFA1-4822-C3E541441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6" r="53626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48177-C709-6E8C-223B-28FCAA77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ea typeface="Calibri Light"/>
                <a:cs typeface="Calibri Light"/>
              </a:rPr>
              <a:t>October 2017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4" name="Picture 3" descr="A tree fallen over a car&#10;&#10;Description automatically generated">
            <a:extLst>
              <a:ext uri="{FF2B5EF4-FFF2-40B4-BE49-F238E27FC236}">
                <a16:creationId xmlns:a16="http://schemas.microsoft.com/office/drawing/2014/main" id="{AA443780-B1EF-63A6-9141-7121325E3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" b="1605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A tree fallen on the ground&#10;&#10;Description automatically generated">
            <a:extLst>
              <a:ext uri="{FF2B5EF4-FFF2-40B4-BE49-F238E27FC236}">
                <a16:creationId xmlns:a16="http://schemas.microsoft.com/office/drawing/2014/main" id="{86A407E3-0888-DC8C-5DCC-C1BE09BE9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99" b="884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A06B7-AADF-8004-8572-389CF13E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Comparable Storm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More damage city-wide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ea typeface="Calibri"/>
                <a:cs typeface="Calibri"/>
              </a:rPr>
              <a:t>Accompanied by power outages</a:t>
            </a:r>
          </a:p>
        </p:txBody>
      </p:sp>
    </p:spTree>
    <p:extLst>
      <p:ext uri="{BB962C8B-B14F-4D97-AF65-F5344CB8AC3E}">
        <p14:creationId xmlns:p14="http://schemas.microsoft.com/office/powerpoint/2010/main" val="318284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ad with rocks and a black tarp on it&#10;&#10;Description automatically generated">
            <a:extLst>
              <a:ext uri="{FF2B5EF4-FFF2-40B4-BE49-F238E27FC236}">
                <a16:creationId xmlns:a16="http://schemas.microsoft.com/office/drawing/2014/main" id="{E5297CD9-4F0A-E186-3680-684C9ADEF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6" t="2029" b="7063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62567-B4FD-9AF4-2D73-FD6A001F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Calibri Light"/>
                <a:cs typeface="Calibri Light"/>
              </a:rPr>
              <a:t>Damage Assessment &amp; Recovery 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D1FC-B11B-339F-4B8F-7C4186B1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Bug Light Park</a:t>
            </a: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Spring Point Shoreway</a:t>
            </a:r>
          </a:p>
        </p:txBody>
      </p:sp>
    </p:spTree>
    <p:extLst>
      <p:ext uri="{BB962C8B-B14F-4D97-AF65-F5344CB8AC3E}">
        <p14:creationId xmlns:p14="http://schemas.microsoft.com/office/powerpoint/2010/main" val="3210177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904</Words>
  <Application>Microsoft Office PowerPoint</Application>
  <PresentationFormat>Widescreen</PresentationFormat>
  <Paragraphs>112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office theme</vt:lpstr>
      <vt:lpstr>January 13, 2024 </vt:lpstr>
      <vt:lpstr>Preparing</vt:lpstr>
      <vt:lpstr>COSP EOC</vt:lpstr>
      <vt:lpstr>COSP EOC</vt:lpstr>
      <vt:lpstr>COSP EOC – Monitoring</vt:lpstr>
      <vt:lpstr>COSP EOC - Monitoring</vt:lpstr>
      <vt:lpstr>"Normal" Operations</vt:lpstr>
      <vt:lpstr>October 2017</vt:lpstr>
      <vt:lpstr>Damage Assessment &amp; Recovery </vt:lpstr>
      <vt:lpstr>Damage Assessment and Recovery</vt:lpstr>
      <vt:lpstr>Damage Assessment and Recovery</vt:lpstr>
      <vt:lpstr>Damage Assessment and Recovery</vt:lpstr>
      <vt:lpstr>Damage Assessment and Recovery</vt:lpstr>
      <vt:lpstr>Initial Damage Assessment</vt:lpstr>
      <vt:lpstr>Initial Damage Assessment 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</dc:title>
  <dc:creator>Selberg,Philip</dc:creator>
  <cp:lastModifiedBy>Selberg,Philip</cp:lastModifiedBy>
  <cp:revision>500</cp:revision>
  <dcterms:created xsi:type="dcterms:W3CDTF">2024-02-05T16:27:38Z</dcterms:created>
  <dcterms:modified xsi:type="dcterms:W3CDTF">2024-02-12T20:12:29Z</dcterms:modified>
</cp:coreProperties>
</file>