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5"/>
  </p:notesMasterIdLst>
  <p:sldIdLst>
    <p:sldId id="285" r:id="rId5"/>
    <p:sldId id="286" r:id="rId6"/>
    <p:sldId id="287" r:id="rId7"/>
    <p:sldId id="288" r:id="rId8"/>
    <p:sldId id="289" r:id="rId9"/>
    <p:sldId id="276" r:id="rId10"/>
    <p:sldId id="277" r:id="rId11"/>
    <p:sldId id="258" r:id="rId12"/>
    <p:sldId id="266" r:id="rId13"/>
    <p:sldId id="278" r:id="rId14"/>
    <p:sldId id="279" r:id="rId15"/>
    <p:sldId id="280" r:id="rId16"/>
    <p:sldId id="281" r:id="rId17"/>
    <p:sldId id="282" r:id="rId18"/>
    <p:sldId id="283" r:id="rId19"/>
    <p:sldId id="284" r:id="rId20"/>
    <p:sldId id="290" r:id="rId21"/>
    <p:sldId id="291" r:id="rId22"/>
    <p:sldId id="292" r:id="rId23"/>
    <p:sldId id="29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718"/>
  </p:normalViewPr>
  <p:slideViewPr>
    <p:cSldViewPr snapToGrid="0">
      <p:cViewPr varScale="1">
        <p:scale>
          <a:sx n="94" d="100"/>
          <a:sy n="94" d="100"/>
        </p:scale>
        <p:origin x="102" y="54"/>
      </p:cViewPr>
      <p:guideLst/>
    </p:cSldViewPr>
  </p:slideViewPr>
  <p:notesTextViewPr>
    <p:cViewPr>
      <p:scale>
        <a:sx n="1" d="1"/>
        <a:sy n="1" d="1"/>
      </p:scale>
      <p:origin x="0" y="0"/>
    </p:cViewPr>
  </p:notesTextViewPr>
  <p:sorterViewPr>
    <p:cViewPr>
      <p:scale>
        <a:sx n="126" d="100"/>
        <a:sy n="12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4DA724-D33F-42E2-AB6D-E029061EFE3D}" type="doc">
      <dgm:prSet loTypeId="urn:microsoft.com/office/officeart/2005/8/layout/vList2" loCatId="list" qsTypeId="urn:microsoft.com/office/officeart/2005/8/quickstyle/simple2" qsCatId="simple" csTypeId="urn:microsoft.com/office/officeart/2005/8/colors/accent1_2" csCatId="accent1"/>
      <dgm:spPr/>
      <dgm:t>
        <a:bodyPr/>
        <a:lstStyle/>
        <a:p>
          <a:endParaRPr lang="en-US"/>
        </a:p>
      </dgm:t>
    </dgm:pt>
    <dgm:pt modelId="{A3EECA72-9B1A-4A3D-9317-E14FB61D0B1E}">
      <dgm:prSet/>
      <dgm:spPr/>
      <dgm:t>
        <a:bodyPr/>
        <a:lstStyle/>
        <a:p>
          <a:r>
            <a:rPr lang="en-US" dirty="0"/>
            <a:t>South Portland Code Enforcement</a:t>
          </a:r>
        </a:p>
      </dgm:t>
    </dgm:pt>
    <dgm:pt modelId="{B513920C-12BD-41F7-811F-3D936908F94B}" type="parTrans" cxnId="{F53EDE63-DE61-4EAE-93A9-A92479503324}">
      <dgm:prSet/>
      <dgm:spPr/>
      <dgm:t>
        <a:bodyPr/>
        <a:lstStyle/>
        <a:p>
          <a:endParaRPr lang="en-US"/>
        </a:p>
      </dgm:t>
    </dgm:pt>
    <dgm:pt modelId="{BBAD9803-9C53-42B9-96BA-EA574EBB76B9}" type="sibTrans" cxnId="{F53EDE63-DE61-4EAE-93A9-A92479503324}">
      <dgm:prSet/>
      <dgm:spPr/>
      <dgm:t>
        <a:bodyPr/>
        <a:lstStyle/>
        <a:p>
          <a:endParaRPr lang="en-US"/>
        </a:p>
      </dgm:t>
    </dgm:pt>
    <dgm:pt modelId="{44E08237-2688-4DBE-9123-DBA2B6A592C1}">
      <dgm:prSet/>
      <dgm:spPr/>
      <dgm:t>
        <a:bodyPr/>
        <a:lstStyle/>
        <a:p>
          <a:r>
            <a:rPr lang="en-US" dirty="0"/>
            <a:t>Maine Department of Environmental Protection (DEP)</a:t>
          </a:r>
        </a:p>
      </dgm:t>
    </dgm:pt>
    <dgm:pt modelId="{234937A8-D198-4C63-BB3E-BE646949C08A}" type="parTrans" cxnId="{300A5201-469F-4CFD-A26F-E3EFFB8078EF}">
      <dgm:prSet/>
      <dgm:spPr/>
      <dgm:t>
        <a:bodyPr/>
        <a:lstStyle/>
        <a:p>
          <a:endParaRPr lang="en-US"/>
        </a:p>
      </dgm:t>
    </dgm:pt>
    <dgm:pt modelId="{4E89995C-74CE-4FD5-B367-ACE959D01DD2}" type="sibTrans" cxnId="{300A5201-469F-4CFD-A26F-E3EFFB8078EF}">
      <dgm:prSet/>
      <dgm:spPr/>
      <dgm:t>
        <a:bodyPr/>
        <a:lstStyle/>
        <a:p>
          <a:endParaRPr lang="en-US"/>
        </a:p>
      </dgm:t>
    </dgm:pt>
    <dgm:pt modelId="{990F269B-5A97-4478-9B72-058862338E0B}">
      <dgm:prSet/>
      <dgm:spPr/>
      <dgm:t>
        <a:bodyPr/>
        <a:lstStyle/>
        <a:p>
          <a:r>
            <a:rPr lang="en-US" dirty="0"/>
            <a:t>Army Corps of Engineers (ACE)</a:t>
          </a:r>
        </a:p>
      </dgm:t>
    </dgm:pt>
    <dgm:pt modelId="{0BFE28E6-89C7-4D78-8D34-C3E230E5E27C}" type="parTrans" cxnId="{1460A399-7D7B-4F96-9F23-AC673EC70686}">
      <dgm:prSet/>
      <dgm:spPr/>
      <dgm:t>
        <a:bodyPr/>
        <a:lstStyle/>
        <a:p>
          <a:endParaRPr lang="en-US"/>
        </a:p>
      </dgm:t>
    </dgm:pt>
    <dgm:pt modelId="{8B1CDAC9-856F-4658-8B89-83DBADFCA355}" type="sibTrans" cxnId="{1460A399-7D7B-4F96-9F23-AC673EC70686}">
      <dgm:prSet/>
      <dgm:spPr/>
      <dgm:t>
        <a:bodyPr/>
        <a:lstStyle/>
        <a:p>
          <a:endParaRPr lang="en-US"/>
        </a:p>
      </dgm:t>
    </dgm:pt>
    <dgm:pt modelId="{86D85C42-1F71-4269-8C86-18F42DDBD1D1}">
      <dgm:prSet/>
      <dgm:spPr/>
      <dgm:t>
        <a:bodyPr/>
        <a:lstStyle/>
        <a:p>
          <a:r>
            <a:rPr lang="en-US" dirty="0"/>
            <a:t>Portland Harbor Master</a:t>
          </a:r>
        </a:p>
      </dgm:t>
    </dgm:pt>
    <dgm:pt modelId="{FDD0EFB6-FF90-4EEF-8C4E-742CE00FAC70}" type="parTrans" cxnId="{9ECF8145-72C0-4D96-94EA-A39ED49ADE7D}">
      <dgm:prSet/>
      <dgm:spPr/>
      <dgm:t>
        <a:bodyPr/>
        <a:lstStyle/>
        <a:p>
          <a:endParaRPr lang="en-US"/>
        </a:p>
      </dgm:t>
    </dgm:pt>
    <dgm:pt modelId="{F8A84404-5D98-49DA-B2B9-D62AB75CC639}" type="sibTrans" cxnId="{9ECF8145-72C0-4D96-94EA-A39ED49ADE7D}">
      <dgm:prSet/>
      <dgm:spPr/>
      <dgm:t>
        <a:bodyPr/>
        <a:lstStyle/>
        <a:p>
          <a:endParaRPr lang="en-US"/>
        </a:p>
      </dgm:t>
    </dgm:pt>
    <dgm:pt modelId="{A093FC2F-7345-4B10-9AC6-BE77E2E66408}">
      <dgm:prSet/>
      <dgm:spPr/>
      <dgm:t>
        <a:bodyPr/>
        <a:lstStyle/>
        <a:p>
          <a:r>
            <a:rPr lang="en-US" dirty="0"/>
            <a:t>State Floodplain Management/NFIP</a:t>
          </a:r>
        </a:p>
      </dgm:t>
    </dgm:pt>
    <dgm:pt modelId="{6A8C0F5E-7A92-490F-B63A-CB8D38FBA608}" type="parTrans" cxnId="{732EDAB1-6020-4A1E-957D-4FA7BD48E081}">
      <dgm:prSet/>
      <dgm:spPr/>
      <dgm:t>
        <a:bodyPr/>
        <a:lstStyle/>
        <a:p>
          <a:endParaRPr lang="en-US"/>
        </a:p>
      </dgm:t>
    </dgm:pt>
    <dgm:pt modelId="{031694AB-6D6E-4F44-B204-1D4F34377957}" type="sibTrans" cxnId="{732EDAB1-6020-4A1E-957D-4FA7BD48E081}">
      <dgm:prSet/>
      <dgm:spPr/>
      <dgm:t>
        <a:bodyPr/>
        <a:lstStyle/>
        <a:p>
          <a:endParaRPr lang="en-US"/>
        </a:p>
      </dgm:t>
    </dgm:pt>
    <dgm:pt modelId="{C3656F06-9019-4B65-90F1-7FB093A658FF}">
      <dgm:prSet/>
      <dgm:spPr/>
      <dgm:t>
        <a:bodyPr/>
        <a:lstStyle/>
        <a:p>
          <a:r>
            <a:rPr lang="en-US" dirty="0"/>
            <a:t>Federal Emergency Management Agency (FEMA)</a:t>
          </a:r>
        </a:p>
      </dgm:t>
    </dgm:pt>
    <dgm:pt modelId="{4C18908F-4D0A-4AD9-A9C5-B1C540B79001}" type="parTrans" cxnId="{F5C8F12F-BDBC-447D-80E3-624B25DD8138}">
      <dgm:prSet/>
      <dgm:spPr/>
      <dgm:t>
        <a:bodyPr/>
        <a:lstStyle/>
        <a:p>
          <a:endParaRPr lang="en-US"/>
        </a:p>
      </dgm:t>
    </dgm:pt>
    <dgm:pt modelId="{207D5CE0-8BD0-4958-B369-4A88CDFD58F1}" type="sibTrans" cxnId="{F5C8F12F-BDBC-447D-80E3-624B25DD8138}">
      <dgm:prSet/>
      <dgm:spPr/>
      <dgm:t>
        <a:bodyPr/>
        <a:lstStyle/>
        <a:p>
          <a:endParaRPr lang="en-US"/>
        </a:p>
      </dgm:t>
    </dgm:pt>
    <dgm:pt modelId="{3F458509-4ED9-4843-94A1-64546CEA254D}" type="pres">
      <dgm:prSet presAssocID="{0C4DA724-D33F-42E2-AB6D-E029061EFE3D}" presName="linear" presStyleCnt="0">
        <dgm:presLayoutVars>
          <dgm:animLvl val="lvl"/>
          <dgm:resizeHandles val="exact"/>
        </dgm:presLayoutVars>
      </dgm:prSet>
      <dgm:spPr/>
    </dgm:pt>
    <dgm:pt modelId="{BE05BD1E-8B62-4942-85AB-2E334374B88C}" type="pres">
      <dgm:prSet presAssocID="{A3EECA72-9B1A-4A3D-9317-E14FB61D0B1E}" presName="parentText" presStyleLbl="node1" presStyleIdx="0" presStyleCnt="6">
        <dgm:presLayoutVars>
          <dgm:chMax val="0"/>
          <dgm:bulletEnabled val="1"/>
        </dgm:presLayoutVars>
      </dgm:prSet>
      <dgm:spPr/>
    </dgm:pt>
    <dgm:pt modelId="{010A1713-D0AB-43C8-BF64-ADA3701058BE}" type="pres">
      <dgm:prSet presAssocID="{BBAD9803-9C53-42B9-96BA-EA574EBB76B9}" presName="spacer" presStyleCnt="0"/>
      <dgm:spPr/>
    </dgm:pt>
    <dgm:pt modelId="{7B314EBB-FFE0-428D-B0C0-5ECFE8A317CA}" type="pres">
      <dgm:prSet presAssocID="{44E08237-2688-4DBE-9123-DBA2B6A592C1}" presName="parentText" presStyleLbl="node1" presStyleIdx="1" presStyleCnt="6">
        <dgm:presLayoutVars>
          <dgm:chMax val="0"/>
          <dgm:bulletEnabled val="1"/>
        </dgm:presLayoutVars>
      </dgm:prSet>
      <dgm:spPr/>
    </dgm:pt>
    <dgm:pt modelId="{102B1609-C38B-4CA9-8580-19A704B1C201}" type="pres">
      <dgm:prSet presAssocID="{4E89995C-74CE-4FD5-B367-ACE959D01DD2}" presName="spacer" presStyleCnt="0"/>
      <dgm:spPr/>
    </dgm:pt>
    <dgm:pt modelId="{8FE918EE-C58C-45FC-99CA-64D699189748}" type="pres">
      <dgm:prSet presAssocID="{990F269B-5A97-4478-9B72-058862338E0B}" presName="parentText" presStyleLbl="node1" presStyleIdx="2" presStyleCnt="6">
        <dgm:presLayoutVars>
          <dgm:chMax val="0"/>
          <dgm:bulletEnabled val="1"/>
        </dgm:presLayoutVars>
      </dgm:prSet>
      <dgm:spPr/>
    </dgm:pt>
    <dgm:pt modelId="{918C3F84-E14E-46DB-A7F4-B26540F4A5AF}" type="pres">
      <dgm:prSet presAssocID="{8B1CDAC9-856F-4658-8B89-83DBADFCA355}" presName="spacer" presStyleCnt="0"/>
      <dgm:spPr/>
    </dgm:pt>
    <dgm:pt modelId="{C493911B-D468-433A-8DEA-4EFE66A5AE87}" type="pres">
      <dgm:prSet presAssocID="{86D85C42-1F71-4269-8C86-18F42DDBD1D1}" presName="parentText" presStyleLbl="node1" presStyleIdx="3" presStyleCnt="6">
        <dgm:presLayoutVars>
          <dgm:chMax val="0"/>
          <dgm:bulletEnabled val="1"/>
        </dgm:presLayoutVars>
      </dgm:prSet>
      <dgm:spPr/>
    </dgm:pt>
    <dgm:pt modelId="{8DE541F8-2B51-4A10-8151-BAF7446AC7D8}" type="pres">
      <dgm:prSet presAssocID="{F8A84404-5D98-49DA-B2B9-D62AB75CC639}" presName="spacer" presStyleCnt="0"/>
      <dgm:spPr/>
    </dgm:pt>
    <dgm:pt modelId="{06ED2C91-1794-418E-8282-7E311061D7A8}" type="pres">
      <dgm:prSet presAssocID="{A093FC2F-7345-4B10-9AC6-BE77E2E66408}" presName="parentText" presStyleLbl="node1" presStyleIdx="4" presStyleCnt="6">
        <dgm:presLayoutVars>
          <dgm:chMax val="0"/>
          <dgm:bulletEnabled val="1"/>
        </dgm:presLayoutVars>
      </dgm:prSet>
      <dgm:spPr/>
    </dgm:pt>
    <dgm:pt modelId="{C1E1689F-1117-425D-A2C4-43B636A02D5C}" type="pres">
      <dgm:prSet presAssocID="{031694AB-6D6E-4F44-B204-1D4F34377957}" presName="spacer" presStyleCnt="0"/>
      <dgm:spPr/>
    </dgm:pt>
    <dgm:pt modelId="{DD723A22-08E5-404F-AD89-35375688B1E2}" type="pres">
      <dgm:prSet presAssocID="{C3656F06-9019-4B65-90F1-7FB093A658FF}" presName="parentText" presStyleLbl="node1" presStyleIdx="5" presStyleCnt="6">
        <dgm:presLayoutVars>
          <dgm:chMax val="0"/>
          <dgm:bulletEnabled val="1"/>
        </dgm:presLayoutVars>
      </dgm:prSet>
      <dgm:spPr/>
    </dgm:pt>
  </dgm:ptLst>
  <dgm:cxnLst>
    <dgm:cxn modelId="{300A5201-469F-4CFD-A26F-E3EFFB8078EF}" srcId="{0C4DA724-D33F-42E2-AB6D-E029061EFE3D}" destId="{44E08237-2688-4DBE-9123-DBA2B6A592C1}" srcOrd="1" destOrd="0" parTransId="{234937A8-D198-4C63-BB3E-BE646949C08A}" sibTransId="{4E89995C-74CE-4FD5-B367-ACE959D01DD2}"/>
    <dgm:cxn modelId="{508E771D-31AD-44E8-BE22-4B9EBA9ED1BB}" type="presOf" srcId="{A3EECA72-9B1A-4A3D-9317-E14FB61D0B1E}" destId="{BE05BD1E-8B62-4942-85AB-2E334374B88C}" srcOrd="0" destOrd="0" presId="urn:microsoft.com/office/officeart/2005/8/layout/vList2"/>
    <dgm:cxn modelId="{D8C8001E-FE1B-46A9-A4B8-7731749D78E6}" type="presOf" srcId="{C3656F06-9019-4B65-90F1-7FB093A658FF}" destId="{DD723A22-08E5-404F-AD89-35375688B1E2}" srcOrd="0" destOrd="0" presId="urn:microsoft.com/office/officeart/2005/8/layout/vList2"/>
    <dgm:cxn modelId="{F5C8F12F-BDBC-447D-80E3-624B25DD8138}" srcId="{0C4DA724-D33F-42E2-AB6D-E029061EFE3D}" destId="{C3656F06-9019-4B65-90F1-7FB093A658FF}" srcOrd="5" destOrd="0" parTransId="{4C18908F-4D0A-4AD9-A9C5-B1C540B79001}" sibTransId="{207D5CE0-8BD0-4958-B369-4A88CDFD58F1}"/>
    <dgm:cxn modelId="{331ABC36-702B-426C-8A33-666892C04084}" type="presOf" srcId="{990F269B-5A97-4478-9B72-058862338E0B}" destId="{8FE918EE-C58C-45FC-99CA-64D699189748}" srcOrd="0" destOrd="0" presId="urn:microsoft.com/office/officeart/2005/8/layout/vList2"/>
    <dgm:cxn modelId="{F53EDE63-DE61-4EAE-93A9-A92479503324}" srcId="{0C4DA724-D33F-42E2-AB6D-E029061EFE3D}" destId="{A3EECA72-9B1A-4A3D-9317-E14FB61D0B1E}" srcOrd="0" destOrd="0" parTransId="{B513920C-12BD-41F7-811F-3D936908F94B}" sibTransId="{BBAD9803-9C53-42B9-96BA-EA574EBB76B9}"/>
    <dgm:cxn modelId="{9ECF8145-72C0-4D96-94EA-A39ED49ADE7D}" srcId="{0C4DA724-D33F-42E2-AB6D-E029061EFE3D}" destId="{86D85C42-1F71-4269-8C86-18F42DDBD1D1}" srcOrd="3" destOrd="0" parTransId="{FDD0EFB6-FF90-4EEF-8C4E-742CE00FAC70}" sibTransId="{F8A84404-5D98-49DA-B2B9-D62AB75CC639}"/>
    <dgm:cxn modelId="{1460A399-7D7B-4F96-9F23-AC673EC70686}" srcId="{0C4DA724-D33F-42E2-AB6D-E029061EFE3D}" destId="{990F269B-5A97-4478-9B72-058862338E0B}" srcOrd="2" destOrd="0" parTransId="{0BFE28E6-89C7-4D78-8D34-C3E230E5E27C}" sibTransId="{8B1CDAC9-856F-4658-8B89-83DBADFCA355}"/>
    <dgm:cxn modelId="{732EDAB1-6020-4A1E-957D-4FA7BD48E081}" srcId="{0C4DA724-D33F-42E2-AB6D-E029061EFE3D}" destId="{A093FC2F-7345-4B10-9AC6-BE77E2E66408}" srcOrd="4" destOrd="0" parTransId="{6A8C0F5E-7A92-490F-B63A-CB8D38FBA608}" sibTransId="{031694AB-6D6E-4F44-B204-1D4F34377957}"/>
    <dgm:cxn modelId="{D8F87BBB-52AF-4CE2-91D9-02ADB567F92B}" type="presOf" srcId="{0C4DA724-D33F-42E2-AB6D-E029061EFE3D}" destId="{3F458509-4ED9-4843-94A1-64546CEA254D}" srcOrd="0" destOrd="0" presId="urn:microsoft.com/office/officeart/2005/8/layout/vList2"/>
    <dgm:cxn modelId="{6D416BCA-0E78-4CA0-993D-5AFA143C488A}" type="presOf" srcId="{A093FC2F-7345-4B10-9AC6-BE77E2E66408}" destId="{06ED2C91-1794-418E-8282-7E311061D7A8}" srcOrd="0" destOrd="0" presId="urn:microsoft.com/office/officeart/2005/8/layout/vList2"/>
    <dgm:cxn modelId="{A46120D2-050E-4DD1-8FC2-5492A040B7D8}" type="presOf" srcId="{86D85C42-1F71-4269-8C86-18F42DDBD1D1}" destId="{C493911B-D468-433A-8DEA-4EFE66A5AE87}" srcOrd="0" destOrd="0" presId="urn:microsoft.com/office/officeart/2005/8/layout/vList2"/>
    <dgm:cxn modelId="{9CB489EF-3DD4-4F34-ABF7-EFC81DD72017}" type="presOf" srcId="{44E08237-2688-4DBE-9123-DBA2B6A592C1}" destId="{7B314EBB-FFE0-428D-B0C0-5ECFE8A317CA}" srcOrd="0" destOrd="0" presId="urn:microsoft.com/office/officeart/2005/8/layout/vList2"/>
    <dgm:cxn modelId="{B4862E1A-C87A-46C5-AAC0-3EA7E06326AB}" type="presParOf" srcId="{3F458509-4ED9-4843-94A1-64546CEA254D}" destId="{BE05BD1E-8B62-4942-85AB-2E334374B88C}" srcOrd="0" destOrd="0" presId="urn:microsoft.com/office/officeart/2005/8/layout/vList2"/>
    <dgm:cxn modelId="{7E44C932-6CA8-4ADC-8C23-8CE010654905}" type="presParOf" srcId="{3F458509-4ED9-4843-94A1-64546CEA254D}" destId="{010A1713-D0AB-43C8-BF64-ADA3701058BE}" srcOrd="1" destOrd="0" presId="urn:microsoft.com/office/officeart/2005/8/layout/vList2"/>
    <dgm:cxn modelId="{5D62B102-582B-4E17-A309-F15D252AA994}" type="presParOf" srcId="{3F458509-4ED9-4843-94A1-64546CEA254D}" destId="{7B314EBB-FFE0-428D-B0C0-5ECFE8A317CA}" srcOrd="2" destOrd="0" presId="urn:microsoft.com/office/officeart/2005/8/layout/vList2"/>
    <dgm:cxn modelId="{8B869BF9-F07F-4C50-8F03-E91110FE4B60}" type="presParOf" srcId="{3F458509-4ED9-4843-94A1-64546CEA254D}" destId="{102B1609-C38B-4CA9-8580-19A704B1C201}" srcOrd="3" destOrd="0" presId="urn:microsoft.com/office/officeart/2005/8/layout/vList2"/>
    <dgm:cxn modelId="{8215A6F7-8E3F-424D-ABEB-CCC73D98FA23}" type="presParOf" srcId="{3F458509-4ED9-4843-94A1-64546CEA254D}" destId="{8FE918EE-C58C-45FC-99CA-64D699189748}" srcOrd="4" destOrd="0" presId="urn:microsoft.com/office/officeart/2005/8/layout/vList2"/>
    <dgm:cxn modelId="{16EB0CEA-76FE-4C90-84FF-A17EAD6D1ABD}" type="presParOf" srcId="{3F458509-4ED9-4843-94A1-64546CEA254D}" destId="{918C3F84-E14E-46DB-A7F4-B26540F4A5AF}" srcOrd="5" destOrd="0" presId="urn:microsoft.com/office/officeart/2005/8/layout/vList2"/>
    <dgm:cxn modelId="{A2F09B93-475F-460F-AC12-2B6D440EE7E0}" type="presParOf" srcId="{3F458509-4ED9-4843-94A1-64546CEA254D}" destId="{C493911B-D468-433A-8DEA-4EFE66A5AE87}" srcOrd="6" destOrd="0" presId="urn:microsoft.com/office/officeart/2005/8/layout/vList2"/>
    <dgm:cxn modelId="{DC33004F-5AD5-4609-92F2-F6D8EA7ADD13}" type="presParOf" srcId="{3F458509-4ED9-4843-94A1-64546CEA254D}" destId="{8DE541F8-2B51-4A10-8151-BAF7446AC7D8}" srcOrd="7" destOrd="0" presId="urn:microsoft.com/office/officeart/2005/8/layout/vList2"/>
    <dgm:cxn modelId="{5BB34DB2-825B-4E89-B67B-072E596114A9}" type="presParOf" srcId="{3F458509-4ED9-4843-94A1-64546CEA254D}" destId="{06ED2C91-1794-418E-8282-7E311061D7A8}" srcOrd="8" destOrd="0" presId="urn:microsoft.com/office/officeart/2005/8/layout/vList2"/>
    <dgm:cxn modelId="{15A1238C-A1C5-40C1-B9E1-90590BF25901}" type="presParOf" srcId="{3F458509-4ED9-4843-94A1-64546CEA254D}" destId="{C1E1689F-1117-425D-A2C4-43B636A02D5C}" srcOrd="9" destOrd="0" presId="urn:microsoft.com/office/officeart/2005/8/layout/vList2"/>
    <dgm:cxn modelId="{F37C850C-3D68-4717-BE85-E0EA7709375E}" type="presParOf" srcId="{3F458509-4ED9-4843-94A1-64546CEA254D}" destId="{DD723A22-08E5-404F-AD89-35375688B1E2}"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4DA724-D33F-42E2-AB6D-E029061EFE3D}" type="doc">
      <dgm:prSet loTypeId="urn:microsoft.com/office/officeart/2005/8/layout/vList2" loCatId="list" qsTypeId="urn:microsoft.com/office/officeart/2005/8/quickstyle/simple2" qsCatId="simple" csTypeId="urn:microsoft.com/office/officeart/2005/8/colors/accent1_2" csCatId="accent1"/>
      <dgm:spPr/>
      <dgm:t>
        <a:bodyPr/>
        <a:lstStyle/>
        <a:p>
          <a:endParaRPr lang="en-US"/>
        </a:p>
      </dgm:t>
    </dgm:pt>
    <dgm:pt modelId="{A3EECA72-9B1A-4A3D-9317-E14FB61D0B1E}">
      <dgm:prSet/>
      <dgm:spPr/>
      <dgm:t>
        <a:bodyPr/>
        <a:lstStyle/>
        <a:p>
          <a:r>
            <a:rPr lang="en-US"/>
            <a:t>South Portland Code Enforcement</a:t>
          </a:r>
        </a:p>
      </dgm:t>
    </dgm:pt>
    <dgm:pt modelId="{B513920C-12BD-41F7-811F-3D936908F94B}" type="parTrans" cxnId="{F53EDE63-DE61-4EAE-93A9-A92479503324}">
      <dgm:prSet/>
      <dgm:spPr/>
      <dgm:t>
        <a:bodyPr/>
        <a:lstStyle/>
        <a:p>
          <a:endParaRPr lang="en-US"/>
        </a:p>
      </dgm:t>
    </dgm:pt>
    <dgm:pt modelId="{BBAD9803-9C53-42B9-96BA-EA574EBB76B9}" type="sibTrans" cxnId="{F53EDE63-DE61-4EAE-93A9-A92479503324}">
      <dgm:prSet/>
      <dgm:spPr/>
      <dgm:t>
        <a:bodyPr/>
        <a:lstStyle/>
        <a:p>
          <a:endParaRPr lang="en-US"/>
        </a:p>
      </dgm:t>
    </dgm:pt>
    <dgm:pt modelId="{3F458509-4ED9-4843-94A1-64546CEA254D}" type="pres">
      <dgm:prSet presAssocID="{0C4DA724-D33F-42E2-AB6D-E029061EFE3D}" presName="linear" presStyleCnt="0">
        <dgm:presLayoutVars>
          <dgm:animLvl val="lvl"/>
          <dgm:resizeHandles val="exact"/>
        </dgm:presLayoutVars>
      </dgm:prSet>
      <dgm:spPr/>
    </dgm:pt>
    <dgm:pt modelId="{BE05BD1E-8B62-4942-85AB-2E334374B88C}" type="pres">
      <dgm:prSet presAssocID="{A3EECA72-9B1A-4A3D-9317-E14FB61D0B1E}" presName="parentText" presStyleLbl="node1" presStyleIdx="0" presStyleCnt="1">
        <dgm:presLayoutVars>
          <dgm:chMax val="0"/>
          <dgm:bulletEnabled val="1"/>
        </dgm:presLayoutVars>
      </dgm:prSet>
      <dgm:spPr/>
    </dgm:pt>
  </dgm:ptLst>
  <dgm:cxnLst>
    <dgm:cxn modelId="{508E771D-31AD-44E8-BE22-4B9EBA9ED1BB}" type="presOf" srcId="{A3EECA72-9B1A-4A3D-9317-E14FB61D0B1E}" destId="{BE05BD1E-8B62-4942-85AB-2E334374B88C}" srcOrd="0" destOrd="0" presId="urn:microsoft.com/office/officeart/2005/8/layout/vList2"/>
    <dgm:cxn modelId="{F53EDE63-DE61-4EAE-93A9-A92479503324}" srcId="{0C4DA724-D33F-42E2-AB6D-E029061EFE3D}" destId="{A3EECA72-9B1A-4A3D-9317-E14FB61D0B1E}" srcOrd="0" destOrd="0" parTransId="{B513920C-12BD-41F7-811F-3D936908F94B}" sibTransId="{BBAD9803-9C53-42B9-96BA-EA574EBB76B9}"/>
    <dgm:cxn modelId="{D8F87BBB-52AF-4CE2-91D9-02ADB567F92B}" type="presOf" srcId="{0C4DA724-D33F-42E2-AB6D-E029061EFE3D}" destId="{3F458509-4ED9-4843-94A1-64546CEA254D}" srcOrd="0" destOrd="0" presId="urn:microsoft.com/office/officeart/2005/8/layout/vList2"/>
    <dgm:cxn modelId="{B4862E1A-C87A-46C5-AAC0-3EA7E06326AB}" type="presParOf" srcId="{3F458509-4ED9-4843-94A1-64546CEA254D}" destId="{BE05BD1E-8B62-4942-85AB-2E334374B88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4DA724-D33F-42E2-AB6D-E029061EFE3D}"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US"/>
        </a:p>
      </dgm:t>
    </dgm:pt>
    <dgm:pt modelId="{A3EECA72-9B1A-4A3D-9317-E14FB61D0B1E}">
      <dgm:prSet/>
      <dgm:spPr/>
      <dgm:t>
        <a:bodyPr/>
        <a:lstStyle/>
        <a:p>
          <a:r>
            <a:rPr lang="en-US" dirty="0"/>
            <a:t>Maine Department of Environmental Protection (DEP)</a:t>
          </a:r>
        </a:p>
      </dgm:t>
    </dgm:pt>
    <dgm:pt modelId="{B513920C-12BD-41F7-811F-3D936908F94B}" type="parTrans" cxnId="{F53EDE63-DE61-4EAE-93A9-A92479503324}">
      <dgm:prSet/>
      <dgm:spPr/>
      <dgm:t>
        <a:bodyPr/>
        <a:lstStyle/>
        <a:p>
          <a:endParaRPr lang="en-US"/>
        </a:p>
      </dgm:t>
    </dgm:pt>
    <dgm:pt modelId="{BBAD9803-9C53-42B9-96BA-EA574EBB76B9}" type="sibTrans" cxnId="{F53EDE63-DE61-4EAE-93A9-A92479503324}">
      <dgm:prSet/>
      <dgm:spPr/>
      <dgm:t>
        <a:bodyPr/>
        <a:lstStyle/>
        <a:p>
          <a:endParaRPr lang="en-US"/>
        </a:p>
      </dgm:t>
    </dgm:pt>
    <dgm:pt modelId="{3F458509-4ED9-4843-94A1-64546CEA254D}" type="pres">
      <dgm:prSet presAssocID="{0C4DA724-D33F-42E2-AB6D-E029061EFE3D}" presName="linear" presStyleCnt="0">
        <dgm:presLayoutVars>
          <dgm:animLvl val="lvl"/>
          <dgm:resizeHandles val="exact"/>
        </dgm:presLayoutVars>
      </dgm:prSet>
      <dgm:spPr/>
    </dgm:pt>
    <dgm:pt modelId="{BE05BD1E-8B62-4942-85AB-2E334374B88C}" type="pres">
      <dgm:prSet presAssocID="{A3EECA72-9B1A-4A3D-9317-E14FB61D0B1E}" presName="parentText" presStyleLbl="node1" presStyleIdx="0" presStyleCnt="1">
        <dgm:presLayoutVars>
          <dgm:chMax val="0"/>
          <dgm:bulletEnabled val="1"/>
        </dgm:presLayoutVars>
      </dgm:prSet>
      <dgm:spPr/>
    </dgm:pt>
  </dgm:ptLst>
  <dgm:cxnLst>
    <dgm:cxn modelId="{508E771D-31AD-44E8-BE22-4B9EBA9ED1BB}" type="presOf" srcId="{A3EECA72-9B1A-4A3D-9317-E14FB61D0B1E}" destId="{BE05BD1E-8B62-4942-85AB-2E334374B88C}" srcOrd="0" destOrd="0" presId="urn:microsoft.com/office/officeart/2005/8/layout/vList2"/>
    <dgm:cxn modelId="{F53EDE63-DE61-4EAE-93A9-A92479503324}" srcId="{0C4DA724-D33F-42E2-AB6D-E029061EFE3D}" destId="{A3EECA72-9B1A-4A3D-9317-E14FB61D0B1E}" srcOrd="0" destOrd="0" parTransId="{B513920C-12BD-41F7-811F-3D936908F94B}" sibTransId="{BBAD9803-9C53-42B9-96BA-EA574EBB76B9}"/>
    <dgm:cxn modelId="{D8F87BBB-52AF-4CE2-91D9-02ADB567F92B}" type="presOf" srcId="{0C4DA724-D33F-42E2-AB6D-E029061EFE3D}" destId="{3F458509-4ED9-4843-94A1-64546CEA254D}" srcOrd="0" destOrd="0" presId="urn:microsoft.com/office/officeart/2005/8/layout/vList2"/>
    <dgm:cxn modelId="{B4862E1A-C87A-46C5-AAC0-3EA7E06326AB}" type="presParOf" srcId="{3F458509-4ED9-4843-94A1-64546CEA254D}" destId="{BE05BD1E-8B62-4942-85AB-2E334374B88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C4DA724-D33F-42E2-AB6D-E029061EFE3D}"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US"/>
        </a:p>
      </dgm:t>
    </dgm:pt>
    <dgm:pt modelId="{A3EECA72-9B1A-4A3D-9317-E14FB61D0B1E}">
      <dgm:prSet/>
      <dgm:spPr/>
      <dgm:t>
        <a:bodyPr/>
        <a:lstStyle/>
        <a:p>
          <a:r>
            <a:rPr lang="en-US" dirty="0"/>
            <a:t>U.S. Army Corps of Engineers (USACE)</a:t>
          </a:r>
        </a:p>
      </dgm:t>
    </dgm:pt>
    <dgm:pt modelId="{B513920C-12BD-41F7-811F-3D936908F94B}" type="parTrans" cxnId="{F53EDE63-DE61-4EAE-93A9-A92479503324}">
      <dgm:prSet/>
      <dgm:spPr/>
      <dgm:t>
        <a:bodyPr/>
        <a:lstStyle/>
        <a:p>
          <a:endParaRPr lang="en-US"/>
        </a:p>
      </dgm:t>
    </dgm:pt>
    <dgm:pt modelId="{BBAD9803-9C53-42B9-96BA-EA574EBB76B9}" type="sibTrans" cxnId="{F53EDE63-DE61-4EAE-93A9-A92479503324}">
      <dgm:prSet/>
      <dgm:spPr/>
      <dgm:t>
        <a:bodyPr/>
        <a:lstStyle/>
        <a:p>
          <a:endParaRPr lang="en-US"/>
        </a:p>
      </dgm:t>
    </dgm:pt>
    <dgm:pt modelId="{3F458509-4ED9-4843-94A1-64546CEA254D}" type="pres">
      <dgm:prSet presAssocID="{0C4DA724-D33F-42E2-AB6D-E029061EFE3D}" presName="linear" presStyleCnt="0">
        <dgm:presLayoutVars>
          <dgm:animLvl val="lvl"/>
          <dgm:resizeHandles val="exact"/>
        </dgm:presLayoutVars>
      </dgm:prSet>
      <dgm:spPr/>
    </dgm:pt>
    <dgm:pt modelId="{BE05BD1E-8B62-4942-85AB-2E334374B88C}" type="pres">
      <dgm:prSet presAssocID="{A3EECA72-9B1A-4A3D-9317-E14FB61D0B1E}" presName="parentText" presStyleLbl="node1" presStyleIdx="0" presStyleCnt="1">
        <dgm:presLayoutVars>
          <dgm:chMax val="0"/>
          <dgm:bulletEnabled val="1"/>
        </dgm:presLayoutVars>
      </dgm:prSet>
      <dgm:spPr/>
    </dgm:pt>
  </dgm:ptLst>
  <dgm:cxnLst>
    <dgm:cxn modelId="{508E771D-31AD-44E8-BE22-4B9EBA9ED1BB}" type="presOf" srcId="{A3EECA72-9B1A-4A3D-9317-E14FB61D0B1E}" destId="{BE05BD1E-8B62-4942-85AB-2E334374B88C}" srcOrd="0" destOrd="0" presId="urn:microsoft.com/office/officeart/2005/8/layout/vList2"/>
    <dgm:cxn modelId="{F53EDE63-DE61-4EAE-93A9-A92479503324}" srcId="{0C4DA724-D33F-42E2-AB6D-E029061EFE3D}" destId="{A3EECA72-9B1A-4A3D-9317-E14FB61D0B1E}" srcOrd="0" destOrd="0" parTransId="{B513920C-12BD-41F7-811F-3D936908F94B}" sibTransId="{BBAD9803-9C53-42B9-96BA-EA574EBB76B9}"/>
    <dgm:cxn modelId="{D8F87BBB-52AF-4CE2-91D9-02ADB567F92B}" type="presOf" srcId="{0C4DA724-D33F-42E2-AB6D-E029061EFE3D}" destId="{3F458509-4ED9-4843-94A1-64546CEA254D}" srcOrd="0" destOrd="0" presId="urn:microsoft.com/office/officeart/2005/8/layout/vList2"/>
    <dgm:cxn modelId="{B4862E1A-C87A-46C5-AAC0-3EA7E06326AB}" type="presParOf" srcId="{3F458509-4ED9-4843-94A1-64546CEA254D}" destId="{BE05BD1E-8B62-4942-85AB-2E334374B88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C4DA724-D33F-42E2-AB6D-E029061EFE3D}"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US"/>
        </a:p>
      </dgm:t>
    </dgm:pt>
    <dgm:pt modelId="{A3EECA72-9B1A-4A3D-9317-E14FB61D0B1E}">
      <dgm:prSet/>
      <dgm:spPr/>
      <dgm:t>
        <a:bodyPr/>
        <a:lstStyle/>
        <a:p>
          <a:r>
            <a:rPr lang="en-US" dirty="0"/>
            <a:t>Portland Harbor Master</a:t>
          </a:r>
        </a:p>
      </dgm:t>
    </dgm:pt>
    <dgm:pt modelId="{B513920C-12BD-41F7-811F-3D936908F94B}" type="parTrans" cxnId="{F53EDE63-DE61-4EAE-93A9-A92479503324}">
      <dgm:prSet/>
      <dgm:spPr/>
      <dgm:t>
        <a:bodyPr/>
        <a:lstStyle/>
        <a:p>
          <a:endParaRPr lang="en-US"/>
        </a:p>
      </dgm:t>
    </dgm:pt>
    <dgm:pt modelId="{BBAD9803-9C53-42B9-96BA-EA574EBB76B9}" type="sibTrans" cxnId="{F53EDE63-DE61-4EAE-93A9-A92479503324}">
      <dgm:prSet/>
      <dgm:spPr/>
      <dgm:t>
        <a:bodyPr/>
        <a:lstStyle/>
        <a:p>
          <a:endParaRPr lang="en-US"/>
        </a:p>
      </dgm:t>
    </dgm:pt>
    <dgm:pt modelId="{3F458509-4ED9-4843-94A1-64546CEA254D}" type="pres">
      <dgm:prSet presAssocID="{0C4DA724-D33F-42E2-AB6D-E029061EFE3D}" presName="linear" presStyleCnt="0">
        <dgm:presLayoutVars>
          <dgm:animLvl val="lvl"/>
          <dgm:resizeHandles val="exact"/>
        </dgm:presLayoutVars>
      </dgm:prSet>
      <dgm:spPr/>
    </dgm:pt>
    <dgm:pt modelId="{BE05BD1E-8B62-4942-85AB-2E334374B88C}" type="pres">
      <dgm:prSet presAssocID="{A3EECA72-9B1A-4A3D-9317-E14FB61D0B1E}" presName="parentText" presStyleLbl="node1" presStyleIdx="0" presStyleCnt="1">
        <dgm:presLayoutVars>
          <dgm:chMax val="0"/>
          <dgm:bulletEnabled val="1"/>
        </dgm:presLayoutVars>
      </dgm:prSet>
      <dgm:spPr/>
    </dgm:pt>
  </dgm:ptLst>
  <dgm:cxnLst>
    <dgm:cxn modelId="{508E771D-31AD-44E8-BE22-4B9EBA9ED1BB}" type="presOf" srcId="{A3EECA72-9B1A-4A3D-9317-E14FB61D0B1E}" destId="{BE05BD1E-8B62-4942-85AB-2E334374B88C}" srcOrd="0" destOrd="0" presId="urn:microsoft.com/office/officeart/2005/8/layout/vList2"/>
    <dgm:cxn modelId="{F53EDE63-DE61-4EAE-93A9-A92479503324}" srcId="{0C4DA724-D33F-42E2-AB6D-E029061EFE3D}" destId="{A3EECA72-9B1A-4A3D-9317-E14FB61D0B1E}" srcOrd="0" destOrd="0" parTransId="{B513920C-12BD-41F7-811F-3D936908F94B}" sibTransId="{BBAD9803-9C53-42B9-96BA-EA574EBB76B9}"/>
    <dgm:cxn modelId="{D8F87BBB-52AF-4CE2-91D9-02ADB567F92B}" type="presOf" srcId="{0C4DA724-D33F-42E2-AB6D-E029061EFE3D}" destId="{3F458509-4ED9-4843-94A1-64546CEA254D}" srcOrd="0" destOrd="0" presId="urn:microsoft.com/office/officeart/2005/8/layout/vList2"/>
    <dgm:cxn modelId="{B4862E1A-C87A-46C5-AAC0-3EA7E06326AB}" type="presParOf" srcId="{3F458509-4ED9-4843-94A1-64546CEA254D}" destId="{BE05BD1E-8B62-4942-85AB-2E334374B88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C4DA724-D33F-42E2-AB6D-E029061EFE3D}"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US"/>
        </a:p>
      </dgm:t>
    </dgm:pt>
    <dgm:pt modelId="{A3EECA72-9B1A-4A3D-9317-E14FB61D0B1E}">
      <dgm:prSet/>
      <dgm:spPr/>
      <dgm:t>
        <a:bodyPr/>
        <a:lstStyle/>
        <a:p>
          <a:r>
            <a:rPr lang="en-US" dirty="0"/>
            <a:t>State Floodplain Management/NFIP</a:t>
          </a:r>
        </a:p>
      </dgm:t>
    </dgm:pt>
    <dgm:pt modelId="{B513920C-12BD-41F7-811F-3D936908F94B}" type="parTrans" cxnId="{F53EDE63-DE61-4EAE-93A9-A92479503324}">
      <dgm:prSet/>
      <dgm:spPr/>
      <dgm:t>
        <a:bodyPr/>
        <a:lstStyle/>
        <a:p>
          <a:endParaRPr lang="en-US"/>
        </a:p>
      </dgm:t>
    </dgm:pt>
    <dgm:pt modelId="{BBAD9803-9C53-42B9-96BA-EA574EBB76B9}" type="sibTrans" cxnId="{F53EDE63-DE61-4EAE-93A9-A92479503324}">
      <dgm:prSet/>
      <dgm:spPr/>
      <dgm:t>
        <a:bodyPr/>
        <a:lstStyle/>
        <a:p>
          <a:endParaRPr lang="en-US"/>
        </a:p>
      </dgm:t>
    </dgm:pt>
    <dgm:pt modelId="{3F458509-4ED9-4843-94A1-64546CEA254D}" type="pres">
      <dgm:prSet presAssocID="{0C4DA724-D33F-42E2-AB6D-E029061EFE3D}" presName="linear" presStyleCnt="0">
        <dgm:presLayoutVars>
          <dgm:animLvl val="lvl"/>
          <dgm:resizeHandles val="exact"/>
        </dgm:presLayoutVars>
      </dgm:prSet>
      <dgm:spPr/>
    </dgm:pt>
    <dgm:pt modelId="{BE05BD1E-8B62-4942-85AB-2E334374B88C}" type="pres">
      <dgm:prSet presAssocID="{A3EECA72-9B1A-4A3D-9317-E14FB61D0B1E}" presName="parentText" presStyleLbl="node1" presStyleIdx="0" presStyleCnt="1">
        <dgm:presLayoutVars>
          <dgm:chMax val="0"/>
          <dgm:bulletEnabled val="1"/>
        </dgm:presLayoutVars>
      </dgm:prSet>
      <dgm:spPr/>
    </dgm:pt>
  </dgm:ptLst>
  <dgm:cxnLst>
    <dgm:cxn modelId="{508E771D-31AD-44E8-BE22-4B9EBA9ED1BB}" type="presOf" srcId="{A3EECA72-9B1A-4A3D-9317-E14FB61D0B1E}" destId="{BE05BD1E-8B62-4942-85AB-2E334374B88C}" srcOrd="0" destOrd="0" presId="urn:microsoft.com/office/officeart/2005/8/layout/vList2"/>
    <dgm:cxn modelId="{F53EDE63-DE61-4EAE-93A9-A92479503324}" srcId="{0C4DA724-D33F-42E2-AB6D-E029061EFE3D}" destId="{A3EECA72-9B1A-4A3D-9317-E14FB61D0B1E}" srcOrd="0" destOrd="0" parTransId="{B513920C-12BD-41F7-811F-3D936908F94B}" sibTransId="{BBAD9803-9C53-42B9-96BA-EA574EBB76B9}"/>
    <dgm:cxn modelId="{D8F87BBB-52AF-4CE2-91D9-02ADB567F92B}" type="presOf" srcId="{0C4DA724-D33F-42E2-AB6D-E029061EFE3D}" destId="{3F458509-4ED9-4843-94A1-64546CEA254D}" srcOrd="0" destOrd="0" presId="urn:microsoft.com/office/officeart/2005/8/layout/vList2"/>
    <dgm:cxn modelId="{B4862E1A-C87A-46C5-AAC0-3EA7E06326AB}" type="presParOf" srcId="{3F458509-4ED9-4843-94A1-64546CEA254D}" destId="{BE05BD1E-8B62-4942-85AB-2E334374B88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C4DA724-D33F-42E2-AB6D-E029061EFE3D}"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US"/>
        </a:p>
      </dgm:t>
    </dgm:pt>
    <dgm:pt modelId="{A3EECA72-9B1A-4A3D-9317-E14FB61D0B1E}">
      <dgm:prSet/>
      <dgm:spPr/>
      <dgm:t>
        <a:bodyPr/>
        <a:lstStyle/>
        <a:p>
          <a:r>
            <a:rPr lang="en-US" dirty="0"/>
            <a:t>Federal Emergency Management Agency (FEMA)</a:t>
          </a:r>
        </a:p>
      </dgm:t>
    </dgm:pt>
    <dgm:pt modelId="{B513920C-12BD-41F7-811F-3D936908F94B}" type="parTrans" cxnId="{F53EDE63-DE61-4EAE-93A9-A92479503324}">
      <dgm:prSet/>
      <dgm:spPr/>
      <dgm:t>
        <a:bodyPr/>
        <a:lstStyle/>
        <a:p>
          <a:endParaRPr lang="en-US"/>
        </a:p>
      </dgm:t>
    </dgm:pt>
    <dgm:pt modelId="{BBAD9803-9C53-42B9-96BA-EA574EBB76B9}" type="sibTrans" cxnId="{F53EDE63-DE61-4EAE-93A9-A92479503324}">
      <dgm:prSet/>
      <dgm:spPr/>
      <dgm:t>
        <a:bodyPr/>
        <a:lstStyle/>
        <a:p>
          <a:endParaRPr lang="en-US"/>
        </a:p>
      </dgm:t>
    </dgm:pt>
    <dgm:pt modelId="{3F458509-4ED9-4843-94A1-64546CEA254D}" type="pres">
      <dgm:prSet presAssocID="{0C4DA724-D33F-42E2-AB6D-E029061EFE3D}" presName="linear" presStyleCnt="0">
        <dgm:presLayoutVars>
          <dgm:animLvl val="lvl"/>
          <dgm:resizeHandles val="exact"/>
        </dgm:presLayoutVars>
      </dgm:prSet>
      <dgm:spPr/>
    </dgm:pt>
    <dgm:pt modelId="{BE05BD1E-8B62-4942-85AB-2E334374B88C}" type="pres">
      <dgm:prSet presAssocID="{A3EECA72-9B1A-4A3D-9317-E14FB61D0B1E}" presName="parentText" presStyleLbl="node1" presStyleIdx="0" presStyleCnt="1">
        <dgm:presLayoutVars>
          <dgm:chMax val="0"/>
          <dgm:bulletEnabled val="1"/>
        </dgm:presLayoutVars>
      </dgm:prSet>
      <dgm:spPr/>
    </dgm:pt>
  </dgm:ptLst>
  <dgm:cxnLst>
    <dgm:cxn modelId="{508E771D-31AD-44E8-BE22-4B9EBA9ED1BB}" type="presOf" srcId="{A3EECA72-9B1A-4A3D-9317-E14FB61D0B1E}" destId="{BE05BD1E-8B62-4942-85AB-2E334374B88C}" srcOrd="0" destOrd="0" presId="urn:microsoft.com/office/officeart/2005/8/layout/vList2"/>
    <dgm:cxn modelId="{F53EDE63-DE61-4EAE-93A9-A92479503324}" srcId="{0C4DA724-D33F-42E2-AB6D-E029061EFE3D}" destId="{A3EECA72-9B1A-4A3D-9317-E14FB61D0B1E}" srcOrd="0" destOrd="0" parTransId="{B513920C-12BD-41F7-811F-3D936908F94B}" sibTransId="{BBAD9803-9C53-42B9-96BA-EA574EBB76B9}"/>
    <dgm:cxn modelId="{D8F87BBB-52AF-4CE2-91D9-02ADB567F92B}" type="presOf" srcId="{0C4DA724-D33F-42E2-AB6D-E029061EFE3D}" destId="{3F458509-4ED9-4843-94A1-64546CEA254D}" srcOrd="0" destOrd="0" presId="urn:microsoft.com/office/officeart/2005/8/layout/vList2"/>
    <dgm:cxn modelId="{B4862E1A-C87A-46C5-AAC0-3EA7E06326AB}" type="presParOf" srcId="{3F458509-4ED9-4843-94A1-64546CEA254D}" destId="{BE05BD1E-8B62-4942-85AB-2E334374B88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05BD1E-8B62-4942-85AB-2E334374B88C}">
      <dsp:nvSpPr>
        <dsp:cNvPr id="0" name=""/>
        <dsp:cNvSpPr/>
      </dsp:nvSpPr>
      <dsp:spPr>
        <a:xfrm>
          <a:off x="0" y="21152"/>
          <a:ext cx="9779182" cy="50368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South Portland Code Enforcement</a:t>
          </a:r>
        </a:p>
      </dsp:txBody>
      <dsp:txXfrm>
        <a:off x="24588" y="45740"/>
        <a:ext cx="9730006" cy="454509"/>
      </dsp:txXfrm>
    </dsp:sp>
    <dsp:sp modelId="{7B314EBB-FFE0-428D-B0C0-5ECFE8A317CA}">
      <dsp:nvSpPr>
        <dsp:cNvPr id="0" name=""/>
        <dsp:cNvSpPr/>
      </dsp:nvSpPr>
      <dsp:spPr>
        <a:xfrm>
          <a:off x="0" y="585317"/>
          <a:ext cx="9779182" cy="50368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Maine Department of Environmental Protection (DEP)</a:t>
          </a:r>
        </a:p>
      </dsp:txBody>
      <dsp:txXfrm>
        <a:off x="24588" y="609905"/>
        <a:ext cx="9730006" cy="454509"/>
      </dsp:txXfrm>
    </dsp:sp>
    <dsp:sp modelId="{8FE918EE-C58C-45FC-99CA-64D699189748}">
      <dsp:nvSpPr>
        <dsp:cNvPr id="0" name=""/>
        <dsp:cNvSpPr/>
      </dsp:nvSpPr>
      <dsp:spPr>
        <a:xfrm>
          <a:off x="0" y="1149482"/>
          <a:ext cx="9779182" cy="50368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Army Corps of Engineers (ACE)</a:t>
          </a:r>
        </a:p>
      </dsp:txBody>
      <dsp:txXfrm>
        <a:off x="24588" y="1174070"/>
        <a:ext cx="9730006" cy="454509"/>
      </dsp:txXfrm>
    </dsp:sp>
    <dsp:sp modelId="{C493911B-D468-433A-8DEA-4EFE66A5AE87}">
      <dsp:nvSpPr>
        <dsp:cNvPr id="0" name=""/>
        <dsp:cNvSpPr/>
      </dsp:nvSpPr>
      <dsp:spPr>
        <a:xfrm>
          <a:off x="0" y="1713647"/>
          <a:ext cx="9779182" cy="50368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Portland Harbor Master</a:t>
          </a:r>
        </a:p>
      </dsp:txBody>
      <dsp:txXfrm>
        <a:off x="24588" y="1738235"/>
        <a:ext cx="9730006" cy="454509"/>
      </dsp:txXfrm>
    </dsp:sp>
    <dsp:sp modelId="{06ED2C91-1794-418E-8282-7E311061D7A8}">
      <dsp:nvSpPr>
        <dsp:cNvPr id="0" name=""/>
        <dsp:cNvSpPr/>
      </dsp:nvSpPr>
      <dsp:spPr>
        <a:xfrm>
          <a:off x="0" y="2277812"/>
          <a:ext cx="9779182" cy="50368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State Floodplain Management/NFIP</a:t>
          </a:r>
        </a:p>
      </dsp:txBody>
      <dsp:txXfrm>
        <a:off x="24588" y="2302400"/>
        <a:ext cx="9730006" cy="454509"/>
      </dsp:txXfrm>
    </dsp:sp>
    <dsp:sp modelId="{DD723A22-08E5-404F-AD89-35375688B1E2}">
      <dsp:nvSpPr>
        <dsp:cNvPr id="0" name=""/>
        <dsp:cNvSpPr/>
      </dsp:nvSpPr>
      <dsp:spPr>
        <a:xfrm>
          <a:off x="0" y="2841977"/>
          <a:ext cx="9779182" cy="50368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Federal Emergency Management Agency (FEMA)</a:t>
          </a:r>
        </a:p>
      </dsp:txBody>
      <dsp:txXfrm>
        <a:off x="24588" y="2866565"/>
        <a:ext cx="9730006" cy="4545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05BD1E-8B62-4942-85AB-2E334374B88C}">
      <dsp:nvSpPr>
        <dsp:cNvPr id="0" name=""/>
        <dsp:cNvSpPr/>
      </dsp:nvSpPr>
      <dsp:spPr>
        <a:xfrm>
          <a:off x="0" y="11682"/>
          <a:ext cx="9779182" cy="81549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South Portland Code Enforcement</a:t>
          </a:r>
        </a:p>
      </dsp:txBody>
      <dsp:txXfrm>
        <a:off x="39809" y="51491"/>
        <a:ext cx="9699564" cy="7358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05BD1E-8B62-4942-85AB-2E334374B88C}">
      <dsp:nvSpPr>
        <dsp:cNvPr id="0" name=""/>
        <dsp:cNvSpPr/>
      </dsp:nvSpPr>
      <dsp:spPr>
        <a:xfrm>
          <a:off x="0" y="35667"/>
          <a:ext cx="9779182" cy="7675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Maine Department of Environmental Protection (DEP)</a:t>
          </a:r>
        </a:p>
      </dsp:txBody>
      <dsp:txXfrm>
        <a:off x="37467" y="73134"/>
        <a:ext cx="9704248" cy="6925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05BD1E-8B62-4942-85AB-2E334374B88C}">
      <dsp:nvSpPr>
        <dsp:cNvPr id="0" name=""/>
        <dsp:cNvSpPr/>
      </dsp:nvSpPr>
      <dsp:spPr>
        <a:xfrm>
          <a:off x="0" y="11682"/>
          <a:ext cx="9779182" cy="81549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U.S. Army Corps of Engineers (USACE)</a:t>
          </a:r>
        </a:p>
      </dsp:txBody>
      <dsp:txXfrm>
        <a:off x="39809" y="51491"/>
        <a:ext cx="9699564" cy="73587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05BD1E-8B62-4942-85AB-2E334374B88C}">
      <dsp:nvSpPr>
        <dsp:cNvPr id="0" name=""/>
        <dsp:cNvSpPr/>
      </dsp:nvSpPr>
      <dsp:spPr>
        <a:xfrm>
          <a:off x="0" y="11682"/>
          <a:ext cx="9779182" cy="81549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Portland Harbor Master</a:t>
          </a:r>
        </a:p>
      </dsp:txBody>
      <dsp:txXfrm>
        <a:off x="39809" y="51491"/>
        <a:ext cx="9699564" cy="73587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05BD1E-8B62-4942-85AB-2E334374B88C}">
      <dsp:nvSpPr>
        <dsp:cNvPr id="0" name=""/>
        <dsp:cNvSpPr/>
      </dsp:nvSpPr>
      <dsp:spPr>
        <a:xfrm>
          <a:off x="0" y="11682"/>
          <a:ext cx="9779182" cy="81549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State Floodplain Management/NFIP</a:t>
          </a:r>
        </a:p>
      </dsp:txBody>
      <dsp:txXfrm>
        <a:off x="39809" y="51491"/>
        <a:ext cx="9699564" cy="73587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05BD1E-8B62-4942-85AB-2E334374B88C}">
      <dsp:nvSpPr>
        <dsp:cNvPr id="0" name=""/>
        <dsp:cNvSpPr/>
      </dsp:nvSpPr>
      <dsp:spPr>
        <a:xfrm>
          <a:off x="0" y="11682"/>
          <a:ext cx="9779182" cy="81549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Federal Emergency Management Agency (FEMA)</a:t>
          </a:r>
        </a:p>
      </dsp:txBody>
      <dsp:txXfrm>
        <a:off x="39809" y="51491"/>
        <a:ext cx="9699564" cy="73587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87ADD9-2083-264C-A652-8D52D02F7E72}" type="datetimeFigureOut">
              <a:rPr lang="en-US" smtClean="0"/>
              <a:t>2/13/2024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3" y="1122363"/>
            <a:ext cx="7096933"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9500507" cy="806675"/>
          </a:xfrm>
        </p:spPr>
        <p:txBody>
          <a:bodyPr>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meline">
    <p:bg>
      <p:bgPr>
        <a:solidFill>
          <a:schemeClr val="accent1"/>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solidFill>
                  <a:schemeClr val="bg1"/>
                </a:solidFill>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solidFill>
                  <a:schemeClr val="bg1"/>
                </a:solidFill>
                <a:latin typeface="+mn-lt"/>
              </a:defRPr>
            </a:lvl1pPr>
            <a:lvl2pPr marL="457200" indent="0">
              <a:buNone/>
              <a:defRPr>
                <a:solidFill>
                  <a:schemeClr val="bg1"/>
                </a:solidFill>
                <a:latin typeface="+mn-lt"/>
              </a:defRPr>
            </a:lvl2pPr>
            <a:lvl3pPr marL="914400" indent="0">
              <a:buNone/>
              <a:defRPr>
                <a:solidFill>
                  <a:schemeClr val="bg1"/>
                </a:solidFill>
                <a:latin typeface="+mn-lt"/>
              </a:defRPr>
            </a:lvl3pPr>
            <a:lvl4pPr marL="1371600" indent="0">
              <a:buNone/>
              <a:defRPr>
                <a:solidFill>
                  <a:schemeClr val="bg1"/>
                </a:solidFill>
                <a:latin typeface="+mn-lt"/>
              </a:defRPr>
            </a:lvl4pPr>
            <a:lvl5pPr marL="1828800" indent="0">
              <a:buNone/>
              <a:defRPr>
                <a:solidFill>
                  <a:schemeClr val="bg1"/>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5F02DCD1-2C6B-F948-9F72-3BB0CF3D512E}" type="datetime1">
              <a:rPr lang="en-US" smtClean="0"/>
              <a:pPr/>
              <a:t>2/13/2024</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56927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C1583C39-01BF-7F43-854C-FBB4E9AB6B0C}" type="datetime1">
              <a:rPr lang="en-US" smtClean="0"/>
              <a:pPr/>
              <a:t>2/13/2024</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6283235"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6283235"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3191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1" y="2526318"/>
            <a:ext cx="3218688"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4B103E64-1627-9140-8127-1849FED275E1}" type="datetime1">
              <a:rPr lang="en-US" smtClean="0"/>
              <a:pPr/>
              <a:t>2/13/2024</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4683787"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4683788"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43D62993-A055-DF4F-9286-4FFE3A5C7FD7}"/>
              </a:ext>
            </a:extLst>
          </p:cNvPr>
          <p:cNvSpPr>
            <a:spLocks noGrp="1"/>
          </p:cNvSpPr>
          <p:nvPr>
            <p:ph idx="13"/>
          </p:nvPr>
        </p:nvSpPr>
        <p:spPr>
          <a:xfrm>
            <a:off x="8200082"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a:extLst>
              <a:ext uri="{FF2B5EF4-FFF2-40B4-BE49-F238E27FC236}">
                <a16:creationId xmlns:a16="http://schemas.microsoft.com/office/drawing/2014/main" id="{A896DA2E-4448-254C-86D1-9E16E63CC6A0}"/>
              </a:ext>
            </a:extLst>
          </p:cNvPr>
          <p:cNvSpPr>
            <a:spLocks noGrp="1"/>
          </p:cNvSpPr>
          <p:nvPr>
            <p:ph idx="14"/>
          </p:nvPr>
        </p:nvSpPr>
        <p:spPr>
          <a:xfrm>
            <a:off x="820008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56976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122363"/>
            <a:ext cx="6220278"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6220277" cy="2247219"/>
          </a:xfrm>
        </p:spPr>
        <p:txBody>
          <a:bodyPr>
            <a:no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17467"/>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DD9C8446-696E-6942-B6C8-CC9CAD0B34E0}" type="datetime1">
              <a:rPr lang="en-US" smtClean="0"/>
              <a:pPr/>
              <a:t>2/13/2024</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Title 1">
            <a:extLst>
              <a:ext uri="{FF2B5EF4-FFF2-40B4-BE49-F238E27FC236}">
                <a16:creationId xmlns:a16="http://schemas.microsoft.com/office/drawing/2014/main" id="{5E932F0D-7FC3-634B-932C-3625C16C8DE2}"/>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1167492" y="2653167"/>
            <a:ext cx="9779183" cy="3436483"/>
          </a:xfrm>
        </p:spPr>
        <p:txBody>
          <a:bodyPr>
            <a:noAutofit/>
          </a:bodyPr>
          <a:lstStyle>
            <a:lvl1pPr marL="0" indent="0">
              <a:lnSpc>
                <a:spcPct val="150000"/>
              </a:lnSpc>
              <a:buNone/>
              <a:defRPr sz="24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fld id="{F5592931-05C6-8543-8B6E-A8BD29BD5C2B}" type="datetime1">
              <a:rPr lang="en-US" smtClean="0"/>
              <a:pPr/>
              <a:t>2/13/2024</a:t>
            </a:fld>
            <a:endParaRPr lang="en-US" dirty="0"/>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059400"/>
            <a:ext cx="6245912" cy="2387600"/>
          </a:xfrm>
        </p:spPr>
        <p:txBody>
          <a:bodyPr anchor="b">
            <a:noAutofit/>
          </a:bodyPr>
          <a:lstStyle>
            <a:lvl1pPr algn="l">
              <a:defRPr sz="6000" b="1">
                <a:solidFill>
                  <a:schemeClr val="bg1"/>
                </a:solidFill>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4" y="3539075"/>
            <a:ext cx="6245912" cy="1406101"/>
          </a:xfrm>
        </p:spPr>
        <p:txBody>
          <a:bodyPr>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7E7AB22C-8B7E-9B4A-8C65-396C3C874D86}" type="datetime1">
              <a:rPr lang="en-US" smtClean="0"/>
              <a:pPr/>
              <a:t>2/13/2024</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hart 2">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3"/>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8CE9AC2A-20AD-8C48-B5EB-B5322BDBCDEE}" type="datetime1">
              <a:rPr lang="en-US" smtClean="0"/>
              <a:pPr/>
              <a:t>2/13/2024</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1798721" y="1684338"/>
            <a:ext cx="8594558" cy="2810460"/>
          </a:xfrm>
        </p:spPr>
        <p:txBody>
          <a:bodyPr>
            <a:noAutofit/>
          </a:bodyPr>
          <a:lstStyle>
            <a:lvl1pPr algn="ctr">
              <a:lnSpc>
                <a:spcPct val="100000"/>
              </a:lnSpc>
              <a:defRPr sz="4600">
                <a:solidFill>
                  <a:schemeClr val="bg1"/>
                </a:solidFill>
                <a:latin typeface="+mj-lt"/>
              </a:defRPr>
            </a:lvl1p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10" name="Text Placeholder 9">
            <a:extLst>
              <a:ext uri="{FF2B5EF4-FFF2-40B4-BE49-F238E27FC236}">
                <a16:creationId xmlns:a16="http://schemas.microsoft.com/office/drawing/2014/main" id="{322D6C2B-78AC-DD47-9289-067C968B06C1}"/>
              </a:ext>
            </a:extLst>
          </p:cNvPr>
          <p:cNvSpPr>
            <a:spLocks noGrp="1"/>
          </p:cNvSpPr>
          <p:nvPr>
            <p:ph type="body" sz="quarter" idx="14"/>
          </p:nvPr>
        </p:nvSpPr>
        <p:spPr>
          <a:xfrm>
            <a:off x="6881813" y="4494213"/>
            <a:ext cx="3511550" cy="679450"/>
          </a:xfrm>
        </p:spPr>
        <p:txBody>
          <a:bodyPr>
            <a:noAutofit/>
          </a:bodyPr>
          <a:lstStyle>
            <a:lvl1pPr marL="0" indent="0" algn="r">
              <a:buNone/>
              <a:defRPr sz="2000">
                <a:solidFill>
                  <a:schemeClr val="bg1"/>
                </a:solidFill>
                <a:latin typeface="+mn-lt"/>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a:r>
              <a:rPr lang="en-US"/>
              <a:t>Click to edit Master text styles</a:t>
            </a:r>
          </a:p>
        </p:txBody>
      </p:sp>
      <p:sp>
        <p:nvSpPr>
          <p:cNvPr id="9" name="Text Placeholder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noAutofit/>
          </a:bodyPr>
          <a:lstStyle>
            <a:lvl1pPr>
              <a:defRPr>
                <a:solidFill>
                  <a:schemeClr val="accent2"/>
                </a:solidFill>
                <a:latin typeface="+mn-lt"/>
              </a:defRPr>
            </a:lvl1pPr>
          </a:lstStyle>
          <a:p>
            <a:fld id="{4CF75428-5BE0-934D-BB71-675F8E23A386}" type="datetime1">
              <a:rPr lang="en-US" smtClean="0"/>
              <a:pPr/>
              <a:t>2/13/2024</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noAutofit/>
          </a:bodyPr>
          <a:lstStyle>
            <a:lvl1pPr>
              <a:defRPr>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itle 1">
            <a:extLst>
              <a:ext uri="{FF2B5EF4-FFF2-40B4-BE49-F238E27FC236}">
                <a16:creationId xmlns:a16="http://schemas.microsoft.com/office/drawing/2014/main" id="{1E40CEAF-B1BB-174E-A798-3BA60D9C0458}"/>
              </a:ext>
            </a:extLst>
          </p:cNvPr>
          <p:cNvSpPr>
            <a:spLocks noGrp="1"/>
          </p:cNvSpPr>
          <p:nvPr>
            <p:ph type="title"/>
          </p:nvPr>
        </p:nvSpPr>
        <p:spPr>
          <a:xfrm>
            <a:off x="750430" y="381000"/>
            <a:ext cx="8401624"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4" name="Text Placeholder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5" name="Text Placeholder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6" name="Text Placeholder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7" name="Text Placeholder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a:noAutofit/>
          </a:bodyPr>
          <a:lstStyle>
            <a:lvl1pPr>
              <a:defRPr>
                <a:solidFill>
                  <a:schemeClr val="accent3"/>
                </a:solidFill>
                <a:latin typeface="+mn-lt"/>
              </a:defRPr>
            </a:lvl1pPr>
          </a:lstStyle>
          <a:p>
            <a:fld id="{9A85C5CA-AE29-AB4C-8F85-0373C72001D8}" type="datetime1">
              <a:rPr lang="en-US" smtClean="0"/>
              <a:pPr/>
              <a:t>2/13/2024</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a:noAutofit/>
          </a:bodyPr>
          <a:lstStyle>
            <a:lvl1pPr>
              <a:defRPr>
                <a:solidFill>
                  <a:schemeClr val="accent3"/>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
        <p:nvSpPr>
          <p:cNvPr id="19" name="Freeform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Oval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7" name="Freeform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ole team">
    <p:bg>
      <p:bgPr>
        <a:solidFill>
          <a:schemeClr val="accent2"/>
        </a:solidFill>
        <a:effectLst/>
      </p:bgPr>
    </p:bg>
    <p:spTree>
      <p:nvGrpSpPr>
        <p:cNvPr id="1" name=""/>
        <p:cNvGrpSpPr/>
        <p:nvPr/>
      </p:nvGrpSpPr>
      <p:grpSpPr>
        <a:xfrm>
          <a:off x="0" y="0"/>
          <a:ext cx="0" cy="0"/>
          <a:chOff x="0" y="0"/>
          <a:chExt cx="0" cy="0"/>
        </a:xfrm>
      </p:grpSpPr>
      <p:sp>
        <p:nvSpPr>
          <p:cNvPr id="54" name="Title 1">
            <a:extLst>
              <a:ext uri="{FF2B5EF4-FFF2-40B4-BE49-F238E27FC236}">
                <a16:creationId xmlns:a16="http://schemas.microsoft.com/office/drawing/2014/main" id="{6825B690-1AD7-4243-AC42-D2CF19B7B02C}"/>
              </a:ext>
            </a:extLst>
          </p:cNvPr>
          <p:cNvSpPr>
            <a:spLocks noGrp="1"/>
          </p:cNvSpPr>
          <p:nvPr>
            <p:ph type="title"/>
          </p:nvPr>
        </p:nvSpPr>
        <p:spPr>
          <a:xfrm>
            <a:off x="750430" y="381000"/>
            <a:ext cx="10678142"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1" name="Text Placeholder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2" name="Text Placeholder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3" name="Picture Placeholder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4" name="Text Placeholder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5" name="Text Placeholder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6" name="Picture Placeholder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7" name="Text Placeholder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8" name="Text Placeholder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9" name="Picture Placeholder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0" name="Text Placeholder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1" name="Text Placeholder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2" name="Picture Placeholder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3" name="Text Placeholder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4" name="Text Placeholder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5" name="Picture Placeholder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6" name="Text Placeholder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7" name="Text Placeholder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8" name="Picture Placeholder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9" name="Text Placeholder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0" name="Text Placeholder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51" name="Picture Placeholder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52" name="Text Placeholder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3" name="Text Placeholder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18" name="Date Placeholder 17">
            <a:extLst>
              <a:ext uri="{FF2B5EF4-FFF2-40B4-BE49-F238E27FC236}">
                <a16:creationId xmlns:a16="http://schemas.microsoft.com/office/drawing/2014/main" id="{30445668-2DC5-E84C-8B16-922BC95F13F2}"/>
              </a:ext>
            </a:extLst>
          </p:cNvPr>
          <p:cNvSpPr>
            <a:spLocks noGrp="1"/>
          </p:cNvSpPr>
          <p:nvPr>
            <p:ph type="dt" sz="half" idx="25"/>
          </p:nvPr>
        </p:nvSpPr>
        <p:spPr/>
        <p:txBody>
          <a:bodyPr>
            <a:noAutofit/>
          </a:bodyPr>
          <a:lstStyle>
            <a:lvl1pPr>
              <a:defRPr>
                <a:solidFill>
                  <a:schemeClr val="accent3"/>
                </a:solidFill>
                <a:latin typeface="+mn-lt"/>
              </a:defRPr>
            </a:lvl1pPr>
          </a:lstStyle>
          <a:p>
            <a:fld id="{75594855-01E8-5A4B-B2B8-E2ECEF879100}" type="datetime1">
              <a:rPr lang="en-US" smtClean="0"/>
              <a:pPr/>
              <a:t>2/13/2024</a:t>
            </a:fld>
            <a:endParaRPr lang="en-US" dirty="0"/>
          </a:p>
        </p:txBody>
      </p:sp>
      <p:sp>
        <p:nvSpPr>
          <p:cNvPr id="22" name="Footer Placeholder 21">
            <a:extLst>
              <a:ext uri="{FF2B5EF4-FFF2-40B4-BE49-F238E27FC236}">
                <a16:creationId xmlns:a16="http://schemas.microsoft.com/office/drawing/2014/main" id="{D9227732-A878-814C-8621-64ED1B2CCF9F}"/>
              </a:ext>
            </a:extLst>
          </p:cNvPr>
          <p:cNvSpPr>
            <a:spLocks noGrp="1"/>
          </p:cNvSpPr>
          <p:nvPr>
            <p:ph type="ftr" sz="quarter" idx="26"/>
          </p:nvPr>
        </p:nvSpPr>
        <p:spPr/>
        <p:txBody>
          <a:bodyPr>
            <a:noAutofit/>
          </a:bodyPr>
          <a:lstStyle>
            <a:lvl1pPr>
              <a:defRPr>
                <a:solidFill>
                  <a:schemeClr val="accent3"/>
                </a:solidFill>
                <a:latin typeface="+mn-lt"/>
              </a:defRPr>
            </a:lvl1pPr>
          </a:lstStyle>
          <a:p>
            <a:r>
              <a:rPr lang="en-US" dirty="0"/>
              <a:t>PRESENTATION TITLE</a:t>
            </a:r>
          </a:p>
        </p:txBody>
      </p:sp>
      <p:sp>
        <p:nvSpPr>
          <p:cNvPr id="23" name="Slide Number Placeholder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fld id="{B562DF68-3089-814D-8A14-C651FE91885E}" type="datetime1">
              <a:rPr lang="en-US" smtClean="0"/>
              <a:pPr/>
              <a:t>2/13/2024</a:t>
            </a:fld>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3" r:id="rId10"/>
    <p:sldLayoutId id="2147483664" r:id="rId11"/>
    <p:sldLayoutId id="2147483665" r:id="rId12"/>
    <p:sldLayoutId id="2147483666"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D6B9A-239F-E540-CC9D-1283C68516DC}"/>
              </a:ext>
            </a:extLst>
          </p:cNvPr>
          <p:cNvSpPr>
            <a:spLocks noGrp="1"/>
          </p:cNvSpPr>
          <p:nvPr>
            <p:ph type="title"/>
          </p:nvPr>
        </p:nvSpPr>
        <p:spPr/>
        <p:txBody>
          <a:bodyPr/>
          <a:lstStyle/>
          <a:p>
            <a:r>
              <a:rPr lang="en-US" dirty="0"/>
              <a:t>Tonight’s Agenda</a:t>
            </a:r>
          </a:p>
        </p:txBody>
      </p:sp>
      <p:sp>
        <p:nvSpPr>
          <p:cNvPr id="3" name="Content Placeholder 2">
            <a:extLst>
              <a:ext uri="{FF2B5EF4-FFF2-40B4-BE49-F238E27FC236}">
                <a16:creationId xmlns:a16="http://schemas.microsoft.com/office/drawing/2014/main" id="{8F902DF5-ED07-B7DB-0AAC-9B8F9A7AF192}"/>
              </a:ext>
            </a:extLst>
          </p:cNvPr>
          <p:cNvSpPr>
            <a:spLocks noGrp="1"/>
          </p:cNvSpPr>
          <p:nvPr>
            <p:ph idx="1"/>
          </p:nvPr>
        </p:nvSpPr>
        <p:spPr/>
        <p:txBody>
          <a:bodyPr/>
          <a:lstStyle/>
          <a:p>
            <a:pPr algn="l">
              <a:buFont typeface="Arial" panose="020B0604020202020204" pitchFamily="34" charset="0"/>
              <a:buChar char="•"/>
            </a:pPr>
            <a:r>
              <a:rPr lang="en-US" sz="1800" b="0" i="0" u="sng" dirty="0">
                <a:solidFill>
                  <a:srgbClr val="000000"/>
                </a:solidFill>
                <a:effectLst/>
                <a:latin typeface="inherit"/>
              </a:rPr>
              <a:t>6:00 – 6:05</a:t>
            </a:r>
            <a:r>
              <a:rPr lang="en-US" sz="1800" b="0" i="0" dirty="0">
                <a:solidFill>
                  <a:srgbClr val="000000"/>
                </a:solidFill>
                <a:effectLst/>
                <a:latin typeface="inherit"/>
              </a:rPr>
              <a:t>: Welcome – Mayor Pride</a:t>
            </a:r>
            <a:endParaRPr lang="en-US" b="0" i="0" dirty="0">
              <a:solidFill>
                <a:srgbClr val="333333"/>
              </a:solidFill>
              <a:effectLst/>
              <a:latin typeface="Verdana" panose="020B0604030504040204" pitchFamily="34" charset="0"/>
            </a:endParaRPr>
          </a:p>
          <a:p>
            <a:pPr algn="l">
              <a:buFont typeface="Arial" panose="020B0604020202020204" pitchFamily="34" charset="0"/>
              <a:buChar char="•"/>
            </a:pPr>
            <a:r>
              <a:rPr lang="en-US" sz="1800" b="0" i="0" u="sng" dirty="0">
                <a:solidFill>
                  <a:srgbClr val="000000"/>
                </a:solidFill>
                <a:effectLst/>
                <a:latin typeface="inherit"/>
              </a:rPr>
              <a:t>6:05 – 6:10</a:t>
            </a:r>
            <a:r>
              <a:rPr lang="en-US" sz="1800" b="0" i="0" dirty="0">
                <a:solidFill>
                  <a:srgbClr val="000000"/>
                </a:solidFill>
                <a:effectLst/>
                <a:latin typeface="inherit"/>
              </a:rPr>
              <a:t>: Overview of City Department Responsibilities/Roles of Other Local, State, and Federal Agencies – Scott Morelli, South Portland (SP) City Manager</a:t>
            </a:r>
            <a:endParaRPr lang="en-US" b="0" i="0" dirty="0">
              <a:solidFill>
                <a:srgbClr val="333333"/>
              </a:solidFill>
              <a:effectLst/>
              <a:latin typeface="Verdana" panose="020B0604030504040204" pitchFamily="34" charset="0"/>
            </a:endParaRPr>
          </a:p>
          <a:p>
            <a:pPr algn="l">
              <a:buFont typeface="Arial" panose="020B0604020202020204" pitchFamily="34" charset="0"/>
              <a:buChar char="•"/>
            </a:pPr>
            <a:r>
              <a:rPr lang="en-US" sz="1800" b="0" i="0" u="sng" dirty="0">
                <a:solidFill>
                  <a:srgbClr val="000000"/>
                </a:solidFill>
                <a:effectLst/>
                <a:latin typeface="inherit"/>
              </a:rPr>
              <a:t>6:10 – 6:25</a:t>
            </a:r>
            <a:r>
              <a:rPr lang="en-US" sz="1800" b="0" i="0" dirty="0">
                <a:solidFill>
                  <a:srgbClr val="000000"/>
                </a:solidFill>
                <a:effectLst/>
                <a:latin typeface="inherit"/>
              </a:rPr>
              <a:t>: Overview of January 13th Storm Damage, Clean-Up Status, and Future Plans - Phil Selberg, SP Fire Chief/EMA Director; Karl Coughlin, SP Parks, Recreation, and Waterfront Director; and Kristina </a:t>
            </a:r>
            <a:r>
              <a:rPr lang="en-US" sz="1800" b="0" i="0" dirty="0" err="1">
                <a:solidFill>
                  <a:srgbClr val="000000"/>
                </a:solidFill>
                <a:effectLst/>
                <a:latin typeface="inherit"/>
              </a:rPr>
              <a:t>Ertzner</a:t>
            </a:r>
            <a:r>
              <a:rPr lang="en-US" sz="1800" b="0" i="0" dirty="0">
                <a:solidFill>
                  <a:srgbClr val="000000"/>
                </a:solidFill>
                <a:effectLst/>
                <a:latin typeface="inherit"/>
              </a:rPr>
              <a:t>, SP Conservation Manager</a:t>
            </a:r>
            <a:endParaRPr lang="en-US" b="0" i="0" dirty="0">
              <a:solidFill>
                <a:srgbClr val="333333"/>
              </a:solidFill>
              <a:effectLst/>
              <a:latin typeface="Verdana" panose="020B0604030504040204" pitchFamily="34" charset="0"/>
            </a:endParaRPr>
          </a:p>
          <a:p>
            <a:pPr algn="l">
              <a:buFont typeface="Arial" panose="020B0604020202020204" pitchFamily="34" charset="0"/>
              <a:buChar char="•"/>
            </a:pPr>
            <a:r>
              <a:rPr lang="en-US" sz="1800" b="0" i="0" u="sng" dirty="0">
                <a:solidFill>
                  <a:srgbClr val="000000"/>
                </a:solidFill>
                <a:effectLst/>
                <a:latin typeface="inherit"/>
              </a:rPr>
              <a:t>6:25 – 6:40</a:t>
            </a:r>
            <a:r>
              <a:rPr lang="en-US" sz="1800" b="0" i="0" dirty="0">
                <a:solidFill>
                  <a:srgbClr val="000000"/>
                </a:solidFill>
                <a:effectLst/>
                <a:latin typeface="inherit"/>
              </a:rPr>
              <a:t>: Overview of Maine Floodplain Management Program/National Flood Insurance Program and Local Regulations, Including a Discussion About the Fishing Shacks - Sue Baker, Maine’s Floodplain Program Manager, and Barb Skelton, SP Code Enforcement Director</a:t>
            </a:r>
            <a:endParaRPr lang="en-US" b="0" i="0" dirty="0">
              <a:solidFill>
                <a:srgbClr val="333333"/>
              </a:solidFill>
              <a:effectLst/>
              <a:latin typeface="Verdana" panose="020B0604030504040204" pitchFamily="34" charset="0"/>
            </a:endParaRPr>
          </a:p>
          <a:p>
            <a:pPr algn="l">
              <a:buFont typeface="Arial" panose="020B0604020202020204" pitchFamily="34" charset="0"/>
              <a:buChar char="•"/>
            </a:pPr>
            <a:r>
              <a:rPr lang="en-US" sz="1800" b="0" i="0" u="sng" dirty="0">
                <a:solidFill>
                  <a:srgbClr val="000000"/>
                </a:solidFill>
                <a:effectLst/>
                <a:latin typeface="inherit"/>
              </a:rPr>
              <a:t>6:40 – 6:55</a:t>
            </a:r>
            <a:r>
              <a:rPr lang="en-US" sz="1800" b="0" i="0" dirty="0">
                <a:solidFill>
                  <a:srgbClr val="000000"/>
                </a:solidFill>
                <a:effectLst/>
                <a:latin typeface="inherit"/>
              </a:rPr>
              <a:t>: Overview of Coastline Protection Options, Such as Sea Walls, Breakwaters, Dunes, Etc. - Marybeth Richardson, Director of Maine Dept. of Environmental Protection (MDEP); Nathan Robbins, MDEP Climate Change Specialist; and Amanda Sayles, Army Corps of Engineers Regulatory Team</a:t>
            </a:r>
            <a:endParaRPr lang="en-US" b="0" i="0" dirty="0">
              <a:solidFill>
                <a:srgbClr val="333333"/>
              </a:solidFill>
              <a:effectLst/>
              <a:latin typeface="Verdana" panose="020B0604030504040204" pitchFamily="34" charset="0"/>
            </a:endParaRPr>
          </a:p>
        </p:txBody>
      </p:sp>
      <p:sp>
        <p:nvSpPr>
          <p:cNvPr id="4" name="Date Placeholder 3">
            <a:extLst>
              <a:ext uri="{FF2B5EF4-FFF2-40B4-BE49-F238E27FC236}">
                <a16:creationId xmlns:a16="http://schemas.microsoft.com/office/drawing/2014/main" id="{938A5D98-99AE-814E-623E-FBB5D6BFA9A1}"/>
              </a:ext>
            </a:extLst>
          </p:cNvPr>
          <p:cNvSpPr>
            <a:spLocks noGrp="1"/>
          </p:cNvSpPr>
          <p:nvPr>
            <p:ph type="dt" sz="half" idx="2"/>
          </p:nvPr>
        </p:nvSpPr>
        <p:spPr/>
        <p:txBody>
          <a:bodyPr/>
          <a:lstStyle/>
          <a:p>
            <a:fld id="{DD9C8446-696E-6942-B6C8-CC9CAD0B34E0}" type="datetime1">
              <a:rPr lang="en-US" smtClean="0"/>
              <a:pPr/>
              <a:t>2/13/2024</a:t>
            </a:fld>
            <a:endParaRPr lang="en-US" dirty="0"/>
          </a:p>
        </p:txBody>
      </p:sp>
      <p:sp>
        <p:nvSpPr>
          <p:cNvPr id="5" name="Footer Placeholder 4">
            <a:extLst>
              <a:ext uri="{FF2B5EF4-FFF2-40B4-BE49-F238E27FC236}">
                <a16:creationId xmlns:a16="http://schemas.microsoft.com/office/drawing/2014/main" id="{304A89C2-C7B3-09C4-E0C0-3507C5901BFA}"/>
              </a:ext>
            </a:extLst>
          </p:cNvPr>
          <p:cNvSpPr>
            <a:spLocks noGrp="1"/>
          </p:cNvSpPr>
          <p:nvPr>
            <p:ph type="ftr" sz="quarter" idx="3"/>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5B5A869A-3DBE-46D7-CB11-5C85C6615D76}"/>
              </a:ext>
            </a:extLst>
          </p:cNvPr>
          <p:cNvSpPr>
            <a:spLocks noGrp="1"/>
          </p:cNvSpPr>
          <p:nvPr>
            <p:ph type="sldNum" sz="quarter" idx="4"/>
          </p:nvPr>
        </p:nvSpPr>
        <p:spPr/>
        <p:txBody>
          <a:bodyPr/>
          <a:lstStyle/>
          <a:p>
            <a:fld id="{294A09A9-5501-47C1-A89A-A340965A2BE2}" type="slidenum">
              <a:rPr lang="en-US" smtClean="0"/>
              <a:pPr/>
              <a:t>1</a:t>
            </a:fld>
            <a:endParaRPr lang="en-US" dirty="0"/>
          </a:p>
        </p:txBody>
      </p:sp>
    </p:spTree>
    <p:extLst>
      <p:ext uri="{BB962C8B-B14F-4D97-AF65-F5344CB8AC3E}">
        <p14:creationId xmlns:p14="http://schemas.microsoft.com/office/powerpoint/2010/main" val="3258092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4290C-8758-D621-9DB0-DC8FF806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60F181-1A0D-B3C2-D9C7-4F0AE9130321}"/>
              </a:ext>
            </a:extLst>
          </p:cNvPr>
          <p:cNvSpPr>
            <a:spLocks noGrp="1"/>
          </p:cNvSpPr>
          <p:nvPr>
            <p:ph type="title"/>
          </p:nvPr>
        </p:nvSpPr>
        <p:spPr>
          <a:xfrm>
            <a:off x="1167492" y="381000"/>
            <a:ext cx="9779183" cy="1325563"/>
          </a:xfrm>
        </p:spPr>
        <p:txBody>
          <a:bodyPr anchor="b">
            <a:normAutofit/>
          </a:bodyPr>
          <a:lstStyle/>
          <a:p>
            <a:r>
              <a:rPr lang="en-US" dirty="0"/>
              <a:t>What Entities Are Involved?</a:t>
            </a:r>
          </a:p>
        </p:txBody>
      </p:sp>
      <p:sp>
        <p:nvSpPr>
          <p:cNvPr id="4" name="Date Placeholder 3">
            <a:extLst>
              <a:ext uri="{FF2B5EF4-FFF2-40B4-BE49-F238E27FC236}">
                <a16:creationId xmlns:a16="http://schemas.microsoft.com/office/drawing/2014/main" id="{65DBC0EC-68AB-C907-DB5C-033FC2D13242}"/>
              </a:ext>
            </a:extLst>
          </p:cNvPr>
          <p:cNvSpPr>
            <a:spLocks noGrp="1"/>
          </p:cNvSpPr>
          <p:nvPr>
            <p:ph type="dt" sz="half" idx="2"/>
          </p:nvPr>
        </p:nvSpPr>
        <p:spPr>
          <a:xfrm>
            <a:off x="381000" y="6356350"/>
            <a:ext cx="2743200" cy="365125"/>
          </a:xfrm>
        </p:spPr>
        <p:txBody>
          <a:bodyPr anchor="ctr">
            <a:normAutofit/>
          </a:bodyPr>
          <a:lstStyle/>
          <a:p>
            <a:pPr>
              <a:spcAft>
                <a:spcPts val="600"/>
              </a:spcAft>
            </a:pPr>
            <a:fld id="{E1707CF3-9BC4-A745-ACDA-A73543D800FE}" type="datetime1">
              <a:rPr lang="en-US" smtClean="0"/>
              <a:pPr>
                <a:spcAft>
                  <a:spcPts val="600"/>
                </a:spcAft>
              </a:pPr>
              <a:t>2/13/2024</a:t>
            </a:fld>
            <a:endParaRPr lang="en-US"/>
          </a:p>
        </p:txBody>
      </p:sp>
      <p:sp>
        <p:nvSpPr>
          <p:cNvPr id="6" name="Slide Number Placeholder 5">
            <a:extLst>
              <a:ext uri="{FF2B5EF4-FFF2-40B4-BE49-F238E27FC236}">
                <a16:creationId xmlns:a16="http://schemas.microsoft.com/office/drawing/2014/main" id="{64C03A4F-C071-0EBF-A135-9A707BB9660D}"/>
              </a:ext>
            </a:extLst>
          </p:cNvPr>
          <p:cNvSpPr>
            <a:spLocks noGrp="1"/>
          </p:cNvSpPr>
          <p:nvPr>
            <p:ph type="sldNum" sz="quarter" idx="4"/>
          </p:nvPr>
        </p:nvSpPr>
        <p:spPr>
          <a:xfrm>
            <a:off x="10153276" y="6356350"/>
            <a:ext cx="1657723" cy="365125"/>
          </a:xfrm>
        </p:spPr>
        <p:txBody>
          <a:bodyPr anchor="ctr">
            <a:normAutofit/>
          </a:bodyPr>
          <a:lstStyle/>
          <a:p>
            <a:pPr>
              <a:spcAft>
                <a:spcPts val="600"/>
              </a:spcAft>
            </a:pPr>
            <a:fld id="{294A09A9-5501-47C1-A89A-A340965A2BE2}" type="slidenum">
              <a:rPr lang="en-US" smtClean="0"/>
              <a:pPr>
                <a:spcAft>
                  <a:spcPts val="600"/>
                </a:spcAft>
              </a:pPr>
              <a:t>10</a:t>
            </a:fld>
            <a:endParaRPr lang="en-US"/>
          </a:p>
        </p:txBody>
      </p:sp>
      <p:graphicFrame>
        <p:nvGraphicFramePr>
          <p:cNvPr id="8" name="Content Placeholder 2">
            <a:extLst>
              <a:ext uri="{FF2B5EF4-FFF2-40B4-BE49-F238E27FC236}">
                <a16:creationId xmlns:a16="http://schemas.microsoft.com/office/drawing/2014/main" id="{36A64561-C00E-AF43-06CC-02AA103CFC64}"/>
              </a:ext>
            </a:extLst>
          </p:cNvPr>
          <p:cNvGraphicFramePr/>
          <p:nvPr>
            <p:extLst>
              <p:ext uri="{D42A27DB-BD31-4B8C-83A1-F6EECF244321}">
                <p14:modId xmlns:p14="http://schemas.microsoft.com/office/powerpoint/2010/main" val="992376872"/>
              </p:ext>
            </p:extLst>
          </p:nvPr>
        </p:nvGraphicFramePr>
        <p:xfrm>
          <a:off x="1167493" y="2017467"/>
          <a:ext cx="9779182" cy="3366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3332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144E4-A880-420C-4749-AFBDAF5A67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ED1EE2-7107-A647-EB38-70AB625864C1}"/>
              </a:ext>
            </a:extLst>
          </p:cNvPr>
          <p:cNvSpPr>
            <a:spLocks noGrp="1"/>
          </p:cNvSpPr>
          <p:nvPr>
            <p:ph type="title"/>
          </p:nvPr>
        </p:nvSpPr>
        <p:spPr>
          <a:xfrm>
            <a:off x="1167492" y="381000"/>
            <a:ext cx="9779183" cy="1325563"/>
          </a:xfrm>
        </p:spPr>
        <p:txBody>
          <a:bodyPr anchor="b">
            <a:normAutofit/>
          </a:bodyPr>
          <a:lstStyle/>
          <a:p>
            <a:r>
              <a:rPr lang="en-US" dirty="0"/>
              <a:t>What Entities Are Involved?</a:t>
            </a:r>
          </a:p>
        </p:txBody>
      </p:sp>
      <p:sp>
        <p:nvSpPr>
          <p:cNvPr id="4" name="Date Placeholder 3">
            <a:extLst>
              <a:ext uri="{FF2B5EF4-FFF2-40B4-BE49-F238E27FC236}">
                <a16:creationId xmlns:a16="http://schemas.microsoft.com/office/drawing/2014/main" id="{2F53E193-3841-7375-25E7-B6CBC4789E0A}"/>
              </a:ext>
            </a:extLst>
          </p:cNvPr>
          <p:cNvSpPr>
            <a:spLocks noGrp="1"/>
          </p:cNvSpPr>
          <p:nvPr>
            <p:ph type="dt" sz="half" idx="2"/>
          </p:nvPr>
        </p:nvSpPr>
        <p:spPr>
          <a:xfrm>
            <a:off x="381000" y="6356350"/>
            <a:ext cx="2743200" cy="365125"/>
          </a:xfrm>
        </p:spPr>
        <p:txBody>
          <a:bodyPr anchor="ctr">
            <a:normAutofit/>
          </a:bodyPr>
          <a:lstStyle/>
          <a:p>
            <a:pPr>
              <a:spcAft>
                <a:spcPts val="600"/>
              </a:spcAft>
            </a:pPr>
            <a:fld id="{E1707CF3-9BC4-A745-ACDA-A73543D800FE}" type="datetime1">
              <a:rPr lang="en-US" smtClean="0"/>
              <a:pPr>
                <a:spcAft>
                  <a:spcPts val="600"/>
                </a:spcAft>
              </a:pPr>
              <a:t>2/13/2024</a:t>
            </a:fld>
            <a:endParaRPr lang="en-US"/>
          </a:p>
        </p:txBody>
      </p:sp>
      <p:sp>
        <p:nvSpPr>
          <p:cNvPr id="6" name="Slide Number Placeholder 5">
            <a:extLst>
              <a:ext uri="{FF2B5EF4-FFF2-40B4-BE49-F238E27FC236}">
                <a16:creationId xmlns:a16="http://schemas.microsoft.com/office/drawing/2014/main" id="{896F9D6C-8C33-6E0B-7457-21F195ED02A7}"/>
              </a:ext>
            </a:extLst>
          </p:cNvPr>
          <p:cNvSpPr>
            <a:spLocks noGrp="1"/>
          </p:cNvSpPr>
          <p:nvPr>
            <p:ph type="sldNum" sz="quarter" idx="4"/>
          </p:nvPr>
        </p:nvSpPr>
        <p:spPr>
          <a:xfrm>
            <a:off x="10153276" y="6356350"/>
            <a:ext cx="1657723" cy="365125"/>
          </a:xfrm>
        </p:spPr>
        <p:txBody>
          <a:bodyPr anchor="ctr">
            <a:normAutofit/>
          </a:bodyPr>
          <a:lstStyle/>
          <a:p>
            <a:pPr>
              <a:spcAft>
                <a:spcPts val="600"/>
              </a:spcAft>
            </a:pPr>
            <a:fld id="{294A09A9-5501-47C1-A89A-A340965A2BE2}" type="slidenum">
              <a:rPr lang="en-US" smtClean="0"/>
              <a:pPr>
                <a:spcAft>
                  <a:spcPts val="600"/>
                </a:spcAft>
              </a:pPr>
              <a:t>11</a:t>
            </a:fld>
            <a:endParaRPr lang="en-US"/>
          </a:p>
        </p:txBody>
      </p:sp>
      <p:graphicFrame>
        <p:nvGraphicFramePr>
          <p:cNvPr id="8" name="Content Placeholder 2">
            <a:extLst>
              <a:ext uri="{FF2B5EF4-FFF2-40B4-BE49-F238E27FC236}">
                <a16:creationId xmlns:a16="http://schemas.microsoft.com/office/drawing/2014/main" id="{DA297052-7DE2-AEE2-4AF4-F2CD0333779D}"/>
              </a:ext>
            </a:extLst>
          </p:cNvPr>
          <p:cNvGraphicFramePr/>
          <p:nvPr>
            <p:extLst>
              <p:ext uri="{D42A27DB-BD31-4B8C-83A1-F6EECF244321}">
                <p14:modId xmlns:p14="http://schemas.microsoft.com/office/powerpoint/2010/main" val="1349908837"/>
              </p:ext>
            </p:extLst>
          </p:nvPr>
        </p:nvGraphicFramePr>
        <p:xfrm>
          <a:off x="1167493" y="2017467"/>
          <a:ext cx="9779182" cy="8388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0D7AA66-4C47-AA96-0D94-C17CF1CB5E85}"/>
              </a:ext>
            </a:extLst>
          </p:cNvPr>
          <p:cNvSpPr txBox="1"/>
          <p:nvPr/>
        </p:nvSpPr>
        <p:spPr>
          <a:xfrm>
            <a:off x="1167492" y="2856322"/>
            <a:ext cx="9779182" cy="1569660"/>
          </a:xfrm>
          <a:prstGeom prst="rect">
            <a:avLst/>
          </a:prstGeom>
          <a:noFill/>
        </p:spPr>
        <p:txBody>
          <a:bodyPr wrap="square" rtlCol="0">
            <a:spAutoFit/>
          </a:bodyPr>
          <a:lstStyle/>
          <a:p>
            <a:r>
              <a:rPr lang="en-US" sz="2400" dirty="0"/>
              <a:t>Enforcement of local South Portland ordinances, including local shoreland zoning (Ch. 27, Art. XIII) and floodplain (Ch. 5, Art. IV).</a:t>
            </a:r>
          </a:p>
          <a:p>
            <a:endParaRPr lang="en-US" sz="2400" dirty="0"/>
          </a:p>
          <a:p>
            <a:r>
              <a:rPr lang="en-US" sz="2400" b="1" dirty="0"/>
              <a:t>Here tonight: Barb Skelton, South Portland Code Enforcement Director</a:t>
            </a:r>
          </a:p>
        </p:txBody>
      </p:sp>
    </p:spTree>
    <p:extLst>
      <p:ext uri="{BB962C8B-B14F-4D97-AF65-F5344CB8AC3E}">
        <p14:creationId xmlns:p14="http://schemas.microsoft.com/office/powerpoint/2010/main" val="1210529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D0B79-D039-4947-90D4-2106E4EA84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1806B6-4C0F-8F21-72E8-137E183B75F1}"/>
              </a:ext>
            </a:extLst>
          </p:cNvPr>
          <p:cNvSpPr>
            <a:spLocks noGrp="1"/>
          </p:cNvSpPr>
          <p:nvPr>
            <p:ph type="title"/>
          </p:nvPr>
        </p:nvSpPr>
        <p:spPr>
          <a:xfrm>
            <a:off x="1167492" y="381000"/>
            <a:ext cx="9779183" cy="1325563"/>
          </a:xfrm>
        </p:spPr>
        <p:txBody>
          <a:bodyPr anchor="b">
            <a:normAutofit/>
          </a:bodyPr>
          <a:lstStyle/>
          <a:p>
            <a:r>
              <a:rPr lang="en-US" dirty="0"/>
              <a:t>What Entities Are Involved?</a:t>
            </a:r>
          </a:p>
        </p:txBody>
      </p:sp>
      <p:sp>
        <p:nvSpPr>
          <p:cNvPr id="4" name="Date Placeholder 3">
            <a:extLst>
              <a:ext uri="{FF2B5EF4-FFF2-40B4-BE49-F238E27FC236}">
                <a16:creationId xmlns:a16="http://schemas.microsoft.com/office/drawing/2014/main" id="{D8610B7A-43AA-B9D1-57EF-0B53B6D00749}"/>
              </a:ext>
            </a:extLst>
          </p:cNvPr>
          <p:cNvSpPr>
            <a:spLocks noGrp="1"/>
          </p:cNvSpPr>
          <p:nvPr>
            <p:ph type="dt" sz="half" idx="2"/>
          </p:nvPr>
        </p:nvSpPr>
        <p:spPr>
          <a:xfrm>
            <a:off x="381000" y="6356350"/>
            <a:ext cx="2743200" cy="365125"/>
          </a:xfrm>
        </p:spPr>
        <p:txBody>
          <a:bodyPr anchor="ctr">
            <a:normAutofit/>
          </a:bodyPr>
          <a:lstStyle/>
          <a:p>
            <a:pPr>
              <a:spcAft>
                <a:spcPts val="600"/>
              </a:spcAft>
            </a:pPr>
            <a:fld id="{E1707CF3-9BC4-A745-ACDA-A73543D800FE}" type="datetime1">
              <a:rPr lang="en-US" smtClean="0"/>
              <a:pPr>
                <a:spcAft>
                  <a:spcPts val="600"/>
                </a:spcAft>
              </a:pPr>
              <a:t>2/13/2024</a:t>
            </a:fld>
            <a:endParaRPr lang="en-US"/>
          </a:p>
        </p:txBody>
      </p:sp>
      <p:sp>
        <p:nvSpPr>
          <p:cNvPr id="6" name="Slide Number Placeholder 5">
            <a:extLst>
              <a:ext uri="{FF2B5EF4-FFF2-40B4-BE49-F238E27FC236}">
                <a16:creationId xmlns:a16="http://schemas.microsoft.com/office/drawing/2014/main" id="{774F9BEF-AA51-DDE0-FA47-A81476E7DA5D}"/>
              </a:ext>
            </a:extLst>
          </p:cNvPr>
          <p:cNvSpPr>
            <a:spLocks noGrp="1"/>
          </p:cNvSpPr>
          <p:nvPr>
            <p:ph type="sldNum" sz="quarter" idx="4"/>
          </p:nvPr>
        </p:nvSpPr>
        <p:spPr>
          <a:xfrm>
            <a:off x="10153276" y="6356350"/>
            <a:ext cx="1657723" cy="365125"/>
          </a:xfrm>
        </p:spPr>
        <p:txBody>
          <a:bodyPr anchor="ctr">
            <a:normAutofit/>
          </a:bodyPr>
          <a:lstStyle/>
          <a:p>
            <a:pPr>
              <a:spcAft>
                <a:spcPts val="600"/>
              </a:spcAft>
            </a:pPr>
            <a:fld id="{294A09A9-5501-47C1-A89A-A340965A2BE2}" type="slidenum">
              <a:rPr lang="en-US" smtClean="0"/>
              <a:pPr>
                <a:spcAft>
                  <a:spcPts val="600"/>
                </a:spcAft>
              </a:pPr>
              <a:t>12</a:t>
            </a:fld>
            <a:endParaRPr lang="en-US"/>
          </a:p>
        </p:txBody>
      </p:sp>
      <p:graphicFrame>
        <p:nvGraphicFramePr>
          <p:cNvPr id="8" name="Content Placeholder 2">
            <a:extLst>
              <a:ext uri="{FF2B5EF4-FFF2-40B4-BE49-F238E27FC236}">
                <a16:creationId xmlns:a16="http://schemas.microsoft.com/office/drawing/2014/main" id="{327848B5-A01E-46BC-308E-3E32F6A69214}"/>
              </a:ext>
            </a:extLst>
          </p:cNvPr>
          <p:cNvGraphicFramePr/>
          <p:nvPr>
            <p:extLst>
              <p:ext uri="{D42A27DB-BD31-4B8C-83A1-F6EECF244321}">
                <p14:modId xmlns:p14="http://schemas.microsoft.com/office/powerpoint/2010/main" val="2646179584"/>
              </p:ext>
            </p:extLst>
          </p:nvPr>
        </p:nvGraphicFramePr>
        <p:xfrm>
          <a:off x="1167493" y="2017467"/>
          <a:ext cx="9779182" cy="8388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D11086DF-4DF1-A314-CD54-F3D2644A4F15}"/>
              </a:ext>
            </a:extLst>
          </p:cNvPr>
          <p:cNvSpPr txBox="1"/>
          <p:nvPr/>
        </p:nvSpPr>
        <p:spPr>
          <a:xfrm>
            <a:off x="1167492" y="2856322"/>
            <a:ext cx="9779182" cy="2308324"/>
          </a:xfrm>
          <a:prstGeom prst="rect">
            <a:avLst/>
          </a:prstGeom>
          <a:noFill/>
        </p:spPr>
        <p:txBody>
          <a:bodyPr wrap="square" rtlCol="0">
            <a:spAutoFit/>
          </a:bodyPr>
          <a:lstStyle/>
          <a:p>
            <a:r>
              <a:rPr lang="en-US" sz="2400" dirty="0"/>
              <a:t>Enforcement of state and federal laws/regulations. Most work – whether restoration or new – will require approval and ultimately a permit from DEP.</a:t>
            </a:r>
          </a:p>
          <a:p>
            <a:endParaRPr lang="en-US" sz="2400" dirty="0"/>
          </a:p>
          <a:p>
            <a:r>
              <a:rPr lang="en-US" sz="2400" b="1" dirty="0"/>
              <a:t>Here tonight: Marybeth Richardson, Director, DEP Southern Maine Office</a:t>
            </a:r>
          </a:p>
          <a:p>
            <a:r>
              <a:rPr lang="en-US" sz="2400" b="1" dirty="0"/>
              <a:t>	            Nathan Robbins, Climate Change Specialist</a:t>
            </a:r>
          </a:p>
        </p:txBody>
      </p:sp>
    </p:spTree>
    <p:extLst>
      <p:ext uri="{BB962C8B-B14F-4D97-AF65-F5344CB8AC3E}">
        <p14:creationId xmlns:p14="http://schemas.microsoft.com/office/powerpoint/2010/main" val="801755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02B7FB-09A1-25E5-B5DB-CBB1EE1E74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FB847B-2E6C-137F-E64B-898B226761AA}"/>
              </a:ext>
            </a:extLst>
          </p:cNvPr>
          <p:cNvSpPr>
            <a:spLocks noGrp="1"/>
          </p:cNvSpPr>
          <p:nvPr>
            <p:ph type="title"/>
          </p:nvPr>
        </p:nvSpPr>
        <p:spPr>
          <a:xfrm>
            <a:off x="1167492" y="381000"/>
            <a:ext cx="9779183" cy="1325563"/>
          </a:xfrm>
        </p:spPr>
        <p:txBody>
          <a:bodyPr anchor="b">
            <a:normAutofit/>
          </a:bodyPr>
          <a:lstStyle/>
          <a:p>
            <a:r>
              <a:rPr lang="en-US" dirty="0"/>
              <a:t>What Entities Are Involved?</a:t>
            </a:r>
          </a:p>
        </p:txBody>
      </p:sp>
      <p:sp>
        <p:nvSpPr>
          <p:cNvPr id="4" name="Date Placeholder 3">
            <a:extLst>
              <a:ext uri="{FF2B5EF4-FFF2-40B4-BE49-F238E27FC236}">
                <a16:creationId xmlns:a16="http://schemas.microsoft.com/office/drawing/2014/main" id="{54800C76-0A52-F3CE-D2B1-E3D3B21924E4}"/>
              </a:ext>
            </a:extLst>
          </p:cNvPr>
          <p:cNvSpPr>
            <a:spLocks noGrp="1"/>
          </p:cNvSpPr>
          <p:nvPr>
            <p:ph type="dt" sz="half" idx="2"/>
          </p:nvPr>
        </p:nvSpPr>
        <p:spPr>
          <a:xfrm>
            <a:off x="381000" y="6356350"/>
            <a:ext cx="2743200" cy="365125"/>
          </a:xfrm>
        </p:spPr>
        <p:txBody>
          <a:bodyPr anchor="ctr">
            <a:normAutofit/>
          </a:bodyPr>
          <a:lstStyle/>
          <a:p>
            <a:pPr>
              <a:spcAft>
                <a:spcPts val="600"/>
              </a:spcAft>
            </a:pPr>
            <a:fld id="{E1707CF3-9BC4-A745-ACDA-A73543D800FE}" type="datetime1">
              <a:rPr lang="en-US" smtClean="0"/>
              <a:pPr>
                <a:spcAft>
                  <a:spcPts val="600"/>
                </a:spcAft>
              </a:pPr>
              <a:t>2/13/2024</a:t>
            </a:fld>
            <a:endParaRPr lang="en-US"/>
          </a:p>
        </p:txBody>
      </p:sp>
      <p:sp>
        <p:nvSpPr>
          <p:cNvPr id="6" name="Slide Number Placeholder 5">
            <a:extLst>
              <a:ext uri="{FF2B5EF4-FFF2-40B4-BE49-F238E27FC236}">
                <a16:creationId xmlns:a16="http://schemas.microsoft.com/office/drawing/2014/main" id="{50B2E46B-E926-9CFE-D75B-6726E428C388}"/>
              </a:ext>
            </a:extLst>
          </p:cNvPr>
          <p:cNvSpPr>
            <a:spLocks noGrp="1"/>
          </p:cNvSpPr>
          <p:nvPr>
            <p:ph type="sldNum" sz="quarter" idx="4"/>
          </p:nvPr>
        </p:nvSpPr>
        <p:spPr>
          <a:xfrm>
            <a:off x="10153276" y="6356350"/>
            <a:ext cx="1657723" cy="365125"/>
          </a:xfrm>
        </p:spPr>
        <p:txBody>
          <a:bodyPr anchor="ctr">
            <a:normAutofit/>
          </a:bodyPr>
          <a:lstStyle/>
          <a:p>
            <a:pPr>
              <a:spcAft>
                <a:spcPts val="600"/>
              </a:spcAft>
            </a:pPr>
            <a:fld id="{294A09A9-5501-47C1-A89A-A340965A2BE2}" type="slidenum">
              <a:rPr lang="en-US" smtClean="0"/>
              <a:pPr>
                <a:spcAft>
                  <a:spcPts val="600"/>
                </a:spcAft>
              </a:pPr>
              <a:t>13</a:t>
            </a:fld>
            <a:endParaRPr lang="en-US"/>
          </a:p>
        </p:txBody>
      </p:sp>
      <p:graphicFrame>
        <p:nvGraphicFramePr>
          <p:cNvPr id="8" name="Content Placeholder 2">
            <a:extLst>
              <a:ext uri="{FF2B5EF4-FFF2-40B4-BE49-F238E27FC236}">
                <a16:creationId xmlns:a16="http://schemas.microsoft.com/office/drawing/2014/main" id="{D42D9D18-B3DB-A1C2-713D-61D7435C1229}"/>
              </a:ext>
            </a:extLst>
          </p:cNvPr>
          <p:cNvGraphicFramePr/>
          <p:nvPr>
            <p:extLst>
              <p:ext uri="{D42A27DB-BD31-4B8C-83A1-F6EECF244321}">
                <p14:modId xmlns:p14="http://schemas.microsoft.com/office/powerpoint/2010/main" val="54657034"/>
              </p:ext>
            </p:extLst>
          </p:nvPr>
        </p:nvGraphicFramePr>
        <p:xfrm>
          <a:off x="1167493" y="2017467"/>
          <a:ext cx="9779182" cy="8388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F7A96685-B83C-6643-5FAD-A91B12F1A939}"/>
              </a:ext>
            </a:extLst>
          </p:cNvPr>
          <p:cNvSpPr txBox="1"/>
          <p:nvPr/>
        </p:nvSpPr>
        <p:spPr>
          <a:xfrm>
            <a:off x="1167492" y="2856322"/>
            <a:ext cx="9779182" cy="2523768"/>
          </a:xfrm>
          <a:prstGeom prst="rect">
            <a:avLst/>
          </a:prstGeom>
          <a:noFill/>
        </p:spPr>
        <p:txBody>
          <a:bodyPr wrap="square" rtlCol="0">
            <a:spAutoFit/>
          </a:bodyPr>
          <a:lstStyle/>
          <a:p>
            <a:pPr algn="l"/>
            <a:r>
              <a:rPr lang="en-US" sz="2000" dirty="0"/>
              <a:t>USACE delivers vital, public engineering solutions, in collaboration with partners, to strengthen national security, energize the economy, and reduce risks from disaster. </a:t>
            </a:r>
            <a:r>
              <a:rPr lang="en-US" sz="2000" b="0" i="0" dirty="0">
                <a:effectLst/>
              </a:rPr>
              <a:t>Examples of their work include planning, designing, building, and operating locks and dams; flood control; beach nourishment; and dredging for waterway navigation. </a:t>
            </a:r>
            <a:r>
              <a:rPr lang="en-US" sz="2000" dirty="0"/>
              <a:t>USACE</a:t>
            </a:r>
            <a:r>
              <a:rPr lang="en-US" sz="2000" b="0" i="0" dirty="0">
                <a:effectLst/>
              </a:rPr>
              <a:t> is also involved in </a:t>
            </a:r>
            <a:r>
              <a:rPr lang="en-US" sz="2000" dirty="0"/>
              <a:t>e</a:t>
            </a:r>
            <a:r>
              <a:rPr lang="en-US" sz="2000" b="0" i="0" dirty="0">
                <a:effectLst/>
              </a:rPr>
              <a:t>nvironmental regulation and ecosystem restoration.</a:t>
            </a:r>
          </a:p>
          <a:p>
            <a:endParaRPr lang="en-US" sz="2000" dirty="0"/>
          </a:p>
          <a:p>
            <a:r>
              <a:rPr lang="en-US" sz="2000" b="1" dirty="0"/>
              <a:t>Here tonight: Amanda Sayles, VT &amp; ME Project Offices</a:t>
            </a:r>
          </a:p>
          <a:p>
            <a:endParaRPr lang="en-US" dirty="0"/>
          </a:p>
        </p:txBody>
      </p:sp>
    </p:spTree>
    <p:extLst>
      <p:ext uri="{BB962C8B-B14F-4D97-AF65-F5344CB8AC3E}">
        <p14:creationId xmlns:p14="http://schemas.microsoft.com/office/powerpoint/2010/main" val="4144897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308B4-0216-FDCA-831C-B75D368763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EE1A4A-D84E-145E-8617-B814E6A70FB9}"/>
              </a:ext>
            </a:extLst>
          </p:cNvPr>
          <p:cNvSpPr>
            <a:spLocks noGrp="1"/>
          </p:cNvSpPr>
          <p:nvPr>
            <p:ph type="title"/>
          </p:nvPr>
        </p:nvSpPr>
        <p:spPr>
          <a:xfrm>
            <a:off x="1167492" y="381000"/>
            <a:ext cx="9779183" cy="1325563"/>
          </a:xfrm>
        </p:spPr>
        <p:txBody>
          <a:bodyPr anchor="b">
            <a:normAutofit/>
          </a:bodyPr>
          <a:lstStyle/>
          <a:p>
            <a:r>
              <a:rPr lang="en-US" dirty="0"/>
              <a:t>What Entities Are Involved?</a:t>
            </a:r>
          </a:p>
        </p:txBody>
      </p:sp>
      <p:sp>
        <p:nvSpPr>
          <p:cNvPr id="4" name="Date Placeholder 3">
            <a:extLst>
              <a:ext uri="{FF2B5EF4-FFF2-40B4-BE49-F238E27FC236}">
                <a16:creationId xmlns:a16="http://schemas.microsoft.com/office/drawing/2014/main" id="{F75DE90C-4EF7-839A-F942-53A4F332F9CC}"/>
              </a:ext>
            </a:extLst>
          </p:cNvPr>
          <p:cNvSpPr>
            <a:spLocks noGrp="1"/>
          </p:cNvSpPr>
          <p:nvPr>
            <p:ph type="dt" sz="half" idx="2"/>
          </p:nvPr>
        </p:nvSpPr>
        <p:spPr>
          <a:xfrm>
            <a:off x="381000" y="6356350"/>
            <a:ext cx="2743200" cy="365125"/>
          </a:xfrm>
        </p:spPr>
        <p:txBody>
          <a:bodyPr anchor="ctr">
            <a:normAutofit/>
          </a:bodyPr>
          <a:lstStyle/>
          <a:p>
            <a:pPr>
              <a:spcAft>
                <a:spcPts val="600"/>
              </a:spcAft>
            </a:pPr>
            <a:fld id="{E1707CF3-9BC4-A745-ACDA-A73543D800FE}" type="datetime1">
              <a:rPr lang="en-US" smtClean="0"/>
              <a:pPr>
                <a:spcAft>
                  <a:spcPts val="600"/>
                </a:spcAft>
              </a:pPr>
              <a:t>2/13/2024</a:t>
            </a:fld>
            <a:endParaRPr lang="en-US"/>
          </a:p>
        </p:txBody>
      </p:sp>
      <p:sp>
        <p:nvSpPr>
          <p:cNvPr id="6" name="Slide Number Placeholder 5">
            <a:extLst>
              <a:ext uri="{FF2B5EF4-FFF2-40B4-BE49-F238E27FC236}">
                <a16:creationId xmlns:a16="http://schemas.microsoft.com/office/drawing/2014/main" id="{7779EE7F-CB53-155C-8126-7A53AC451D49}"/>
              </a:ext>
            </a:extLst>
          </p:cNvPr>
          <p:cNvSpPr>
            <a:spLocks noGrp="1"/>
          </p:cNvSpPr>
          <p:nvPr>
            <p:ph type="sldNum" sz="quarter" idx="4"/>
          </p:nvPr>
        </p:nvSpPr>
        <p:spPr>
          <a:xfrm>
            <a:off x="10153276" y="6356350"/>
            <a:ext cx="1657723" cy="365125"/>
          </a:xfrm>
        </p:spPr>
        <p:txBody>
          <a:bodyPr anchor="ctr">
            <a:normAutofit/>
          </a:bodyPr>
          <a:lstStyle/>
          <a:p>
            <a:pPr>
              <a:spcAft>
                <a:spcPts val="600"/>
              </a:spcAft>
            </a:pPr>
            <a:fld id="{294A09A9-5501-47C1-A89A-A340965A2BE2}" type="slidenum">
              <a:rPr lang="en-US" smtClean="0"/>
              <a:pPr>
                <a:spcAft>
                  <a:spcPts val="600"/>
                </a:spcAft>
              </a:pPr>
              <a:t>14</a:t>
            </a:fld>
            <a:endParaRPr lang="en-US"/>
          </a:p>
        </p:txBody>
      </p:sp>
      <p:graphicFrame>
        <p:nvGraphicFramePr>
          <p:cNvPr id="8" name="Content Placeholder 2">
            <a:extLst>
              <a:ext uri="{FF2B5EF4-FFF2-40B4-BE49-F238E27FC236}">
                <a16:creationId xmlns:a16="http://schemas.microsoft.com/office/drawing/2014/main" id="{A0052B43-B36B-34ED-BF8B-B03D5D060E75}"/>
              </a:ext>
            </a:extLst>
          </p:cNvPr>
          <p:cNvGraphicFramePr/>
          <p:nvPr>
            <p:extLst>
              <p:ext uri="{D42A27DB-BD31-4B8C-83A1-F6EECF244321}">
                <p14:modId xmlns:p14="http://schemas.microsoft.com/office/powerpoint/2010/main" val="827041947"/>
              </p:ext>
            </p:extLst>
          </p:nvPr>
        </p:nvGraphicFramePr>
        <p:xfrm>
          <a:off x="1167493" y="2017467"/>
          <a:ext cx="9779182" cy="8388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0EDF8689-DADF-D14E-F3D6-3156111E6498}"/>
              </a:ext>
            </a:extLst>
          </p:cNvPr>
          <p:cNvSpPr txBox="1"/>
          <p:nvPr/>
        </p:nvSpPr>
        <p:spPr>
          <a:xfrm>
            <a:off x="1167492" y="2856322"/>
            <a:ext cx="9779182" cy="1938992"/>
          </a:xfrm>
          <a:prstGeom prst="rect">
            <a:avLst/>
          </a:prstGeom>
          <a:noFill/>
        </p:spPr>
        <p:txBody>
          <a:bodyPr wrap="square" rtlCol="0">
            <a:spAutoFit/>
          </a:bodyPr>
          <a:lstStyle/>
          <a:p>
            <a:r>
              <a:rPr lang="en-US" sz="2000" dirty="0"/>
              <a:t>The Portland Harbor Commission consists of five representatives charged with the responsibility of regulating navigation and commerce within Portland Harbor. The Commission’s authority results from various private and special laws passed by the Maine Legislature.</a:t>
            </a:r>
          </a:p>
          <a:p>
            <a:endParaRPr lang="en-US" sz="2000" dirty="0"/>
          </a:p>
          <a:p>
            <a:r>
              <a:rPr lang="en-US" sz="2000" b="1" dirty="0"/>
              <a:t>Here tonight: Kevin Battle, Harbor Master </a:t>
            </a:r>
          </a:p>
        </p:txBody>
      </p:sp>
    </p:spTree>
    <p:extLst>
      <p:ext uri="{BB962C8B-B14F-4D97-AF65-F5344CB8AC3E}">
        <p14:creationId xmlns:p14="http://schemas.microsoft.com/office/powerpoint/2010/main" val="470138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C5FAA-08C2-C0D6-F8F5-47F382795D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F60B59-5617-2C86-0A22-F5C05BEB29FB}"/>
              </a:ext>
            </a:extLst>
          </p:cNvPr>
          <p:cNvSpPr>
            <a:spLocks noGrp="1"/>
          </p:cNvSpPr>
          <p:nvPr>
            <p:ph type="title"/>
          </p:nvPr>
        </p:nvSpPr>
        <p:spPr>
          <a:xfrm>
            <a:off x="1167492" y="381000"/>
            <a:ext cx="9779183" cy="1325563"/>
          </a:xfrm>
        </p:spPr>
        <p:txBody>
          <a:bodyPr anchor="b">
            <a:normAutofit/>
          </a:bodyPr>
          <a:lstStyle/>
          <a:p>
            <a:r>
              <a:rPr lang="en-US" dirty="0"/>
              <a:t>What Entities Are Involved?</a:t>
            </a:r>
          </a:p>
        </p:txBody>
      </p:sp>
      <p:sp>
        <p:nvSpPr>
          <p:cNvPr id="4" name="Date Placeholder 3">
            <a:extLst>
              <a:ext uri="{FF2B5EF4-FFF2-40B4-BE49-F238E27FC236}">
                <a16:creationId xmlns:a16="http://schemas.microsoft.com/office/drawing/2014/main" id="{6AC1E711-3CE8-62FE-1A90-C9897EBCA11B}"/>
              </a:ext>
            </a:extLst>
          </p:cNvPr>
          <p:cNvSpPr>
            <a:spLocks noGrp="1"/>
          </p:cNvSpPr>
          <p:nvPr>
            <p:ph type="dt" sz="half" idx="2"/>
          </p:nvPr>
        </p:nvSpPr>
        <p:spPr>
          <a:xfrm>
            <a:off x="381000" y="6356350"/>
            <a:ext cx="2743200" cy="365125"/>
          </a:xfrm>
        </p:spPr>
        <p:txBody>
          <a:bodyPr anchor="ctr">
            <a:normAutofit/>
          </a:bodyPr>
          <a:lstStyle/>
          <a:p>
            <a:pPr>
              <a:spcAft>
                <a:spcPts val="600"/>
              </a:spcAft>
            </a:pPr>
            <a:fld id="{E1707CF3-9BC4-A745-ACDA-A73543D800FE}" type="datetime1">
              <a:rPr lang="en-US" smtClean="0"/>
              <a:pPr>
                <a:spcAft>
                  <a:spcPts val="600"/>
                </a:spcAft>
              </a:pPr>
              <a:t>2/13/2024</a:t>
            </a:fld>
            <a:endParaRPr lang="en-US"/>
          </a:p>
        </p:txBody>
      </p:sp>
      <p:sp>
        <p:nvSpPr>
          <p:cNvPr id="6" name="Slide Number Placeholder 5">
            <a:extLst>
              <a:ext uri="{FF2B5EF4-FFF2-40B4-BE49-F238E27FC236}">
                <a16:creationId xmlns:a16="http://schemas.microsoft.com/office/drawing/2014/main" id="{8063014E-15F4-F358-15D4-74EEA8491A61}"/>
              </a:ext>
            </a:extLst>
          </p:cNvPr>
          <p:cNvSpPr>
            <a:spLocks noGrp="1"/>
          </p:cNvSpPr>
          <p:nvPr>
            <p:ph type="sldNum" sz="quarter" idx="4"/>
          </p:nvPr>
        </p:nvSpPr>
        <p:spPr>
          <a:xfrm>
            <a:off x="10153276" y="6356350"/>
            <a:ext cx="1657723" cy="365125"/>
          </a:xfrm>
        </p:spPr>
        <p:txBody>
          <a:bodyPr anchor="ctr">
            <a:normAutofit/>
          </a:bodyPr>
          <a:lstStyle/>
          <a:p>
            <a:pPr>
              <a:spcAft>
                <a:spcPts val="600"/>
              </a:spcAft>
            </a:pPr>
            <a:fld id="{294A09A9-5501-47C1-A89A-A340965A2BE2}" type="slidenum">
              <a:rPr lang="en-US" smtClean="0"/>
              <a:pPr>
                <a:spcAft>
                  <a:spcPts val="600"/>
                </a:spcAft>
              </a:pPr>
              <a:t>15</a:t>
            </a:fld>
            <a:endParaRPr lang="en-US"/>
          </a:p>
        </p:txBody>
      </p:sp>
      <p:graphicFrame>
        <p:nvGraphicFramePr>
          <p:cNvPr id="8" name="Content Placeholder 2">
            <a:extLst>
              <a:ext uri="{FF2B5EF4-FFF2-40B4-BE49-F238E27FC236}">
                <a16:creationId xmlns:a16="http://schemas.microsoft.com/office/drawing/2014/main" id="{7C20F45F-4893-78F1-6237-BCE4949FFFA3}"/>
              </a:ext>
            </a:extLst>
          </p:cNvPr>
          <p:cNvGraphicFramePr/>
          <p:nvPr>
            <p:extLst>
              <p:ext uri="{D42A27DB-BD31-4B8C-83A1-F6EECF244321}">
                <p14:modId xmlns:p14="http://schemas.microsoft.com/office/powerpoint/2010/main" val="707638077"/>
              </p:ext>
            </p:extLst>
          </p:nvPr>
        </p:nvGraphicFramePr>
        <p:xfrm>
          <a:off x="1167493" y="2017467"/>
          <a:ext cx="9779182" cy="8388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D67ED8FF-F3BD-50EA-2468-353D90CF0448}"/>
              </a:ext>
            </a:extLst>
          </p:cNvPr>
          <p:cNvSpPr txBox="1"/>
          <p:nvPr/>
        </p:nvSpPr>
        <p:spPr>
          <a:xfrm>
            <a:off x="1167492" y="2856322"/>
            <a:ext cx="9779182" cy="3416320"/>
          </a:xfrm>
          <a:prstGeom prst="rect">
            <a:avLst/>
          </a:prstGeom>
          <a:noFill/>
        </p:spPr>
        <p:txBody>
          <a:bodyPr wrap="square" rtlCol="0">
            <a:spAutoFit/>
          </a:bodyPr>
          <a:lstStyle/>
          <a:p>
            <a:pPr algn="l"/>
            <a:r>
              <a:rPr lang="en-US" b="0" i="0" dirty="0">
                <a:solidFill>
                  <a:srgbClr val="141414"/>
                </a:solidFill>
                <a:effectLst/>
              </a:rPr>
              <a:t>The National Flood Insurance Act of 1968 and the National Flood Insurance Program (NFIP) provide flood insurance protection to property owners in flood-prone areas. The NFIP provides maps, regulations and insurance. The community is responsible for administering and enforcing the regulations. This insurance is available only in participating communities that have made a commitment to practice sound land use management. Currently, there are over 5,000 flood insurance policies in effect in Maine with coverage totaling over $1.4 billion. Mortgage loans and disaster assistance are severely limited in communities that do not participate in the NFIP.</a:t>
            </a:r>
          </a:p>
          <a:p>
            <a:br>
              <a:rPr lang="en-US" dirty="0"/>
            </a:br>
            <a:r>
              <a:rPr lang="en-US" dirty="0"/>
              <a:t>Generally, t</a:t>
            </a:r>
            <a:r>
              <a:rPr lang="en-US" b="0" i="0" dirty="0">
                <a:solidFill>
                  <a:srgbClr val="141414"/>
                </a:solidFill>
                <a:effectLst/>
              </a:rPr>
              <a:t>he Maine Floodplain Management Program works with individuals, communities and professionals to reduce the risk of flooding.</a:t>
            </a:r>
          </a:p>
          <a:p>
            <a:endParaRPr lang="en-US" dirty="0">
              <a:solidFill>
                <a:srgbClr val="141414"/>
              </a:solidFill>
            </a:endParaRPr>
          </a:p>
          <a:p>
            <a:r>
              <a:rPr lang="en-US" b="1" dirty="0">
                <a:solidFill>
                  <a:srgbClr val="141414"/>
                </a:solidFill>
              </a:rPr>
              <a:t>Here tonight: Sue Baker, Maine Program Coordinator</a:t>
            </a:r>
            <a:endParaRPr lang="en-US" b="1" dirty="0"/>
          </a:p>
        </p:txBody>
      </p:sp>
    </p:spTree>
    <p:extLst>
      <p:ext uri="{BB962C8B-B14F-4D97-AF65-F5344CB8AC3E}">
        <p14:creationId xmlns:p14="http://schemas.microsoft.com/office/powerpoint/2010/main" val="3147931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1023AD-8E8F-C65D-73B1-710AA8B85E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367F3C-A09E-BFC1-DF85-9C97EFE049AD}"/>
              </a:ext>
            </a:extLst>
          </p:cNvPr>
          <p:cNvSpPr>
            <a:spLocks noGrp="1"/>
          </p:cNvSpPr>
          <p:nvPr>
            <p:ph type="title"/>
          </p:nvPr>
        </p:nvSpPr>
        <p:spPr>
          <a:xfrm>
            <a:off x="1167492" y="381000"/>
            <a:ext cx="9779183" cy="1325563"/>
          </a:xfrm>
        </p:spPr>
        <p:txBody>
          <a:bodyPr anchor="b">
            <a:normAutofit/>
          </a:bodyPr>
          <a:lstStyle/>
          <a:p>
            <a:r>
              <a:rPr lang="en-US" dirty="0"/>
              <a:t>What Entities Are Involved?</a:t>
            </a:r>
          </a:p>
        </p:txBody>
      </p:sp>
      <p:sp>
        <p:nvSpPr>
          <p:cNvPr id="4" name="Date Placeholder 3">
            <a:extLst>
              <a:ext uri="{FF2B5EF4-FFF2-40B4-BE49-F238E27FC236}">
                <a16:creationId xmlns:a16="http://schemas.microsoft.com/office/drawing/2014/main" id="{9CBC4C29-11B9-ADC6-E4CB-533D65ED25C9}"/>
              </a:ext>
            </a:extLst>
          </p:cNvPr>
          <p:cNvSpPr>
            <a:spLocks noGrp="1"/>
          </p:cNvSpPr>
          <p:nvPr>
            <p:ph type="dt" sz="half" idx="2"/>
          </p:nvPr>
        </p:nvSpPr>
        <p:spPr>
          <a:xfrm>
            <a:off x="381000" y="6356350"/>
            <a:ext cx="2743200" cy="365125"/>
          </a:xfrm>
        </p:spPr>
        <p:txBody>
          <a:bodyPr anchor="ctr">
            <a:normAutofit/>
          </a:bodyPr>
          <a:lstStyle/>
          <a:p>
            <a:pPr>
              <a:spcAft>
                <a:spcPts val="600"/>
              </a:spcAft>
            </a:pPr>
            <a:fld id="{E1707CF3-9BC4-A745-ACDA-A73543D800FE}" type="datetime1">
              <a:rPr lang="en-US" smtClean="0"/>
              <a:pPr>
                <a:spcAft>
                  <a:spcPts val="600"/>
                </a:spcAft>
              </a:pPr>
              <a:t>2/13/2024</a:t>
            </a:fld>
            <a:endParaRPr lang="en-US"/>
          </a:p>
        </p:txBody>
      </p:sp>
      <p:sp>
        <p:nvSpPr>
          <p:cNvPr id="6" name="Slide Number Placeholder 5">
            <a:extLst>
              <a:ext uri="{FF2B5EF4-FFF2-40B4-BE49-F238E27FC236}">
                <a16:creationId xmlns:a16="http://schemas.microsoft.com/office/drawing/2014/main" id="{2E9F6E99-8822-2214-0D36-6B08E1B46FB7}"/>
              </a:ext>
            </a:extLst>
          </p:cNvPr>
          <p:cNvSpPr>
            <a:spLocks noGrp="1"/>
          </p:cNvSpPr>
          <p:nvPr>
            <p:ph type="sldNum" sz="quarter" idx="4"/>
          </p:nvPr>
        </p:nvSpPr>
        <p:spPr>
          <a:xfrm>
            <a:off x="10153276" y="6356350"/>
            <a:ext cx="1657723" cy="365125"/>
          </a:xfrm>
        </p:spPr>
        <p:txBody>
          <a:bodyPr anchor="ctr">
            <a:normAutofit/>
          </a:bodyPr>
          <a:lstStyle/>
          <a:p>
            <a:pPr>
              <a:spcAft>
                <a:spcPts val="600"/>
              </a:spcAft>
            </a:pPr>
            <a:fld id="{294A09A9-5501-47C1-A89A-A340965A2BE2}" type="slidenum">
              <a:rPr lang="en-US" smtClean="0"/>
              <a:pPr>
                <a:spcAft>
                  <a:spcPts val="600"/>
                </a:spcAft>
              </a:pPr>
              <a:t>16</a:t>
            </a:fld>
            <a:endParaRPr lang="en-US"/>
          </a:p>
        </p:txBody>
      </p:sp>
      <p:graphicFrame>
        <p:nvGraphicFramePr>
          <p:cNvPr id="8" name="Content Placeholder 2">
            <a:extLst>
              <a:ext uri="{FF2B5EF4-FFF2-40B4-BE49-F238E27FC236}">
                <a16:creationId xmlns:a16="http://schemas.microsoft.com/office/drawing/2014/main" id="{CE3EB71C-8D56-5C36-4CCA-F6F106E330B3}"/>
              </a:ext>
            </a:extLst>
          </p:cNvPr>
          <p:cNvGraphicFramePr/>
          <p:nvPr>
            <p:extLst>
              <p:ext uri="{D42A27DB-BD31-4B8C-83A1-F6EECF244321}">
                <p14:modId xmlns:p14="http://schemas.microsoft.com/office/powerpoint/2010/main" val="984331963"/>
              </p:ext>
            </p:extLst>
          </p:nvPr>
        </p:nvGraphicFramePr>
        <p:xfrm>
          <a:off x="1167493" y="2017467"/>
          <a:ext cx="9779182" cy="8388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C2D5DCDE-76ED-65A6-A86F-939D48BF459B}"/>
              </a:ext>
            </a:extLst>
          </p:cNvPr>
          <p:cNvSpPr txBox="1"/>
          <p:nvPr/>
        </p:nvSpPr>
        <p:spPr>
          <a:xfrm>
            <a:off x="1167492" y="2856322"/>
            <a:ext cx="9779182" cy="3693319"/>
          </a:xfrm>
          <a:prstGeom prst="rect">
            <a:avLst/>
          </a:prstGeom>
          <a:noFill/>
        </p:spPr>
        <p:txBody>
          <a:bodyPr wrap="square" rtlCol="0">
            <a:spAutoFit/>
          </a:bodyPr>
          <a:lstStyle/>
          <a:p>
            <a:pPr algn="l"/>
            <a:r>
              <a:rPr lang="en-US" b="0" i="0" dirty="0">
                <a:solidFill>
                  <a:srgbClr val="1B1B1B"/>
                </a:solidFill>
                <a:effectLst/>
                <a:latin typeface="Source Sans Pro" panose="020B0503030403020204" pitchFamily="34" charset="0"/>
              </a:rPr>
              <a:t>FEMA's mission is to help people before, during, and after disasters. They work across the country every day before disasters happen to help people and communities understand and prepare for possible risks. </a:t>
            </a:r>
            <a:r>
              <a:rPr lang="en-US" dirty="0">
                <a:solidFill>
                  <a:srgbClr val="1B1B1B"/>
                </a:solidFill>
                <a:latin typeface="Source Sans Pro" panose="020B0503030403020204" pitchFamily="34" charset="0"/>
              </a:rPr>
              <a:t>FEMA </a:t>
            </a:r>
            <a:r>
              <a:rPr lang="en-US" b="0" i="0" dirty="0">
                <a:solidFill>
                  <a:srgbClr val="1B1B1B"/>
                </a:solidFill>
                <a:effectLst/>
                <a:latin typeface="Source Sans Pro" panose="020B0503030403020204" pitchFamily="34" charset="0"/>
              </a:rPr>
              <a:t>helps communities become more resilient through emergency or disaster-related grant programs. They coordinate the federal response to disasters that receive a Presidential disaster declaration. </a:t>
            </a:r>
            <a:r>
              <a:rPr lang="en-US" dirty="0">
                <a:solidFill>
                  <a:srgbClr val="1B1B1B"/>
                </a:solidFill>
                <a:latin typeface="Source Sans Pro" panose="020B0503030403020204" pitchFamily="34" charset="0"/>
              </a:rPr>
              <a:t>FEMA</a:t>
            </a:r>
            <a:r>
              <a:rPr lang="en-US" b="0" i="0" dirty="0">
                <a:solidFill>
                  <a:srgbClr val="1B1B1B"/>
                </a:solidFill>
                <a:effectLst/>
                <a:latin typeface="Source Sans Pro" panose="020B0503030403020204" pitchFamily="34" charset="0"/>
              </a:rPr>
              <a:t> works closely with officials in states, Tribal Nations, and territories as they respond to disasters and make requests for federal support. They offer both individual (private) assistance and public assistance. After a disaster, FEMA helps communities rebuild stronger to reduce future disaster losses and become more resilient.</a:t>
            </a:r>
          </a:p>
          <a:p>
            <a:br>
              <a:rPr lang="en-US" b="0" i="0" dirty="0">
                <a:solidFill>
                  <a:srgbClr val="1B1B1B"/>
                </a:solidFill>
                <a:effectLst/>
                <a:latin typeface="Source Sans Pro" panose="020B0503030403020204" pitchFamily="34" charset="0"/>
              </a:rPr>
            </a:br>
            <a:r>
              <a:rPr lang="en-US" dirty="0"/>
              <a:t>Related: Maine Emergency Management Agency (MEMA) and Cumberland County Emergency Management Agency (CCEMA).</a:t>
            </a:r>
          </a:p>
          <a:p>
            <a:endParaRPr lang="en-US" dirty="0"/>
          </a:p>
          <a:p>
            <a:r>
              <a:rPr lang="en-US" b="1" dirty="0"/>
              <a:t>Here tonight: Michael Durkin, CCEMA</a:t>
            </a:r>
          </a:p>
        </p:txBody>
      </p:sp>
    </p:spTree>
    <p:extLst>
      <p:ext uri="{BB962C8B-B14F-4D97-AF65-F5344CB8AC3E}">
        <p14:creationId xmlns:p14="http://schemas.microsoft.com/office/powerpoint/2010/main" val="818653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C27A7-CCCC-ADD7-C54B-3DDD6DB6A8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B35BEA-238B-82D6-1C20-795715E8B72F}"/>
              </a:ext>
            </a:extLst>
          </p:cNvPr>
          <p:cNvSpPr>
            <a:spLocks noGrp="1"/>
          </p:cNvSpPr>
          <p:nvPr>
            <p:ph type="title"/>
          </p:nvPr>
        </p:nvSpPr>
        <p:spPr/>
        <p:txBody>
          <a:bodyPr anchor="b">
            <a:normAutofit fontScale="90000"/>
          </a:bodyPr>
          <a:lstStyle/>
          <a:p>
            <a:r>
              <a:rPr lang="en-US" dirty="0"/>
              <a:t>Recommendations from Peter </a:t>
            </a:r>
            <a:r>
              <a:rPr lang="en-US" dirty="0" err="1"/>
              <a:t>Slovinsky</a:t>
            </a:r>
            <a:r>
              <a:rPr lang="en-US" dirty="0"/>
              <a:t>, Maine Geological Survey</a:t>
            </a:r>
          </a:p>
        </p:txBody>
      </p:sp>
      <p:sp>
        <p:nvSpPr>
          <p:cNvPr id="5" name="Content Placeholder 4">
            <a:extLst>
              <a:ext uri="{FF2B5EF4-FFF2-40B4-BE49-F238E27FC236}">
                <a16:creationId xmlns:a16="http://schemas.microsoft.com/office/drawing/2014/main" id="{5D41A7F2-78FF-3417-69CB-C8B205488C0D}"/>
              </a:ext>
            </a:extLst>
          </p:cNvPr>
          <p:cNvSpPr>
            <a:spLocks noGrp="1"/>
          </p:cNvSpPr>
          <p:nvPr>
            <p:ph type="body" idx="1"/>
          </p:nvPr>
        </p:nvSpPr>
        <p:spPr/>
        <p:txBody>
          <a:bodyPr/>
          <a:lstStyle/>
          <a:p>
            <a:r>
              <a:rPr lang="en-US" b="1" dirty="0"/>
              <a:t>Sea Walls</a:t>
            </a:r>
          </a:p>
          <a:p>
            <a:pPr marL="457200" indent="-457200">
              <a:lnSpc>
                <a:spcPct val="100000"/>
              </a:lnSpc>
              <a:buFont typeface="Arial" panose="020B0604020202020204" pitchFamily="34" charset="0"/>
              <a:buChar char="•"/>
            </a:pPr>
            <a:r>
              <a:rPr lang="en-US" dirty="0"/>
              <a:t>New seawalls are prohibited in the coastal sand dune system</a:t>
            </a:r>
          </a:p>
          <a:p>
            <a:pPr marL="457200" indent="-457200">
              <a:lnSpc>
                <a:spcPct val="100000"/>
              </a:lnSpc>
              <a:buFont typeface="Arial" panose="020B0604020202020204" pitchFamily="34" charset="0"/>
              <a:buChar char="•"/>
            </a:pPr>
            <a:r>
              <a:rPr lang="en-US" dirty="0"/>
              <a:t>Existing sea walls can be rebuilt with a simple permit, while re-designs would require more extensive permitting</a:t>
            </a:r>
          </a:p>
          <a:p>
            <a:pPr marL="457200" indent="-457200">
              <a:lnSpc>
                <a:spcPct val="100000"/>
              </a:lnSpc>
              <a:buFont typeface="Arial" panose="020B0604020202020204" pitchFamily="34" charset="0"/>
              <a:buChar char="•"/>
            </a:pPr>
            <a:r>
              <a:rPr lang="en-US" dirty="0"/>
              <a:t>Damaged walls can be shored up using temporary materials and over time removed and a permit sought for a more permanent solution</a:t>
            </a:r>
          </a:p>
        </p:txBody>
      </p:sp>
      <p:sp>
        <p:nvSpPr>
          <p:cNvPr id="4" name="Date Placeholder 3">
            <a:extLst>
              <a:ext uri="{FF2B5EF4-FFF2-40B4-BE49-F238E27FC236}">
                <a16:creationId xmlns:a16="http://schemas.microsoft.com/office/drawing/2014/main" id="{62B4B5CA-4FA5-B86A-D6B8-ADC829F291DD}"/>
              </a:ext>
            </a:extLst>
          </p:cNvPr>
          <p:cNvSpPr>
            <a:spLocks noGrp="1"/>
          </p:cNvSpPr>
          <p:nvPr>
            <p:ph type="dt" sz="half" idx="10"/>
          </p:nvPr>
        </p:nvSpPr>
        <p:spPr/>
        <p:txBody>
          <a:bodyPr anchor="ctr">
            <a:normAutofit/>
          </a:bodyPr>
          <a:lstStyle/>
          <a:p>
            <a:pPr>
              <a:spcAft>
                <a:spcPts val="600"/>
              </a:spcAft>
            </a:pPr>
            <a:fld id="{E1707CF3-9BC4-A745-ACDA-A73543D800FE}" type="datetime1">
              <a:rPr lang="en-US" smtClean="0"/>
              <a:pPr>
                <a:spcAft>
                  <a:spcPts val="600"/>
                </a:spcAft>
              </a:pPr>
              <a:t>2/13/2024</a:t>
            </a:fld>
            <a:endParaRPr lang="en-US" dirty="0"/>
          </a:p>
        </p:txBody>
      </p:sp>
      <p:sp>
        <p:nvSpPr>
          <p:cNvPr id="6" name="Slide Number Placeholder 5">
            <a:extLst>
              <a:ext uri="{FF2B5EF4-FFF2-40B4-BE49-F238E27FC236}">
                <a16:creationId xmlns:a16="http://schemas.microsoft.com/office/drawing/2014/main" id="{AC8058A8-A3C0-280C-9FA0-37B7170A4247}"/>
              </a:ext>
            </a:extLst>
          </p:cNvPr>
          <p:cNvSpPr>
            <a:spLocks noGrp="1"/>
          </p:cNvSpPr>
          <p:nvPr>
            <p:ph type="sldNum" sz="quarter" idx="12"/>
          </p:nvPr>
        </p:nvSpPr>
        <p:spPr/>
        <p:txBody>
          <a:bodyPr anchor="ctr">
            <a:normAutofit/>
          </a:bodyPr>
          <a:lstStyle/>
          <a:p>
            <a:pPr>
              <a:spcAft>
                <a:spcPts val="600"/>
              </a:spcAft>
            </a:pPr>
            <a:fld id="{294A09A9-5501-47C1-A89A-A340965A2BE2}" type="slidenum">
              <a:rPr lang="en-US" smtClean="0"/>
              <a:pPr>
                <a:spcAft>
                  <a:spcPts val="600"/>
                </a:spcAft>
              </a:pPr>
              <a:t>17</a:t>
            </a:fld>
            <a:endParaRPr lang="en-US"/>
          </a:p>
        </p:txBody>
      </p:sp>
    </p:spTree>
    <p:extLst>
      <p:ext uri="{BB962C8B-B14F-4D97-AF65-F5344CB8AC3E}">
        <p14:creationId xmlns:p14="http://schemas.microsoft.com/office/powerpoint/2010/main" val="2118712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192B7-CBE5-373A-B87F-F8566BBEB2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A33B7E-781D-99A3-5532-6F3DCDC4B947}"/>
              </a:ext>
            </a:extLst>
          </p:cNvPr>
          <p:cNvSpPr>
            <a:spLocks noGrp="1"/>
          </p:cNvSpPr>
          <p:nvPr>
            <p:ph type="title"/>
          </p:nvPr>
        </p:nvSpPr>
        <p:spPr/>
        <p:txBody>
          <a:bodyPr anchor="b">
            <a:normAutofit fontScale="90000"/>
          </a:bodyPr>
          <a:lstStyle/>
          <a:p>
            <a:r>
              <a:rPr lang="en-US" dirty="0"/>
              <a:t>Recommendations from Peter </a:t>
            </a:r>
            <a:r>
              <a:rPr lang="en-US" dirty="0" err="1"/>
              <a:t>Slovinsky</a:t>
            </a:r>
            <a:r>
              <a:rPr lang="en-US" dirty="0"/>
              <a:t>, Maine Geological Survey</a:t>
            </a:r>
          </a:p>
        </p:txBody>
      </p:sp>
      <p:sp>
        <p:nvSpPr>
          <p:cNvPr id="5" name="Content Placeholder 4">
            <a:extLst>
              <a:ext uri="{FF2B5EF4-FFF2-40B4-BE49-F238E27FC236}">
                <a16:creationId xmlns:a16="http://schemas.microsoft.com/office/drawing/2014/main" id="{E29A64B9-7133-ABE6-4288-47CF71DC0F23}"/>
              </a:ext>
            </a:extLst>
          </p:cNvPr>
          <p:cNvSpPr>
            <a:spLocks noGrp="1"/>
          </p:cNvSpPr>
          <p:nvPr>
            <p:ph type="body" idx="1"/>
          </p:nvPr>
        </p:nvSpPr>
        <p:spPr/>
        <p:txBody>
          <a:bodyPr/>
          <a:lstStyle/>
          <a:p>
            <a:r>
              <a:rPr lang="en-US" b="1" dirty="0"/>
              <a:t>Sea Walls</a:t>
            </a:r>
          </a:p>
          <a:p>
            <a:pPr marL="457200" indent="-457200">
              <a:lnSpc>
                <a:spcPct val="100000"/>
              </a:lnSpc>
              <a:buFont typeface="Arial" panose="020B0604020202020204" pitchFamily="34" charset="0"/>
              <a:buChar char="•"/>
            </a:pPr>
            <a:r>
              <a:rPr lang="en-US" dirty="0"/>
              <a:t>Sea walls protect the property behind them, not the beach or dunes</a:t>
            </a:r>
          </a:p>
          <a:p>
            <a:pPr marL="457200" indent="-457200">
              <a:lnSpc>
                <a:spcPct val="100000"/>
              </a:lnSpc>
              <a:buFont typeface="Arial" panose="020B0604020202020204" pitchFamily="34" charset="0"/>
              <a:buChar char="•"/>
            </a:pPr>
            <a:r>
              <a:rPr lang="en-US" dirty="0"/>
              <a:t>Numerous studies show sea walls can negatively impact the beach, dunes, and adjacent properties that do not have sea walls</a:t>
            </a:r>
          </a:p>
          <a:p>
            <a:pPr marL="457200" indent="-457200">
              <a:lnSpc>
                <a:spcPct val="100000"/>
              </a:lnSpc>
              <a:buFont typeface="Arial" panose="020B0604020202020204" pitchFamily="34" charset="0"/>
              <a:buChar char="•"/>
            </a:pPr>
            <a:r>
              <a:rPr lang="en-US" dirty="0"/>
              <a:t>Walls, rip-rap, and bulkheads are prone to failure over time and are very expensive to rebuild</a:t>
            </a:r>
          </a:p>
          <a:p>
            <a:pPr marL="914400" lvl="1" indent="-457200">
              <a:lnSpc>
                <a:spcPct val="100000"/>
              </a:lnSpc>
              <a:buFont typeface="Arial" panose="020B0604020202020204" pitchFamily="34" charset="0"/>
              <a:buChar char="•"/>
            </a:pPr>
            <a:r>
              <a:rPr lang="en-US" dirty="0">
                <a:solidFill>
                  <a:schemeClr val="bg1"/>
                </a:solidFill>
              </a:rPr>
              <a:t>Numerous failures during December 2022 and January 2024 events</a:t>
            </a:r>
          </a:p>
        </p:txBody>
      </p:sp>
      <p:sp>
        <p:nvSpPr>
          <p:cNvPr id="4" name="Date Placeholder 3">
            <a:extLst>
              <a:ext uri="{FF2B5EF4-FFF2-40B4-BE49-F238E27FC236}">
                <a16:creationId xmlns:a16="http://schemas.microsoft.com/office/drawing/2014/main" id="{B1D383D9-72B5-81DB-4E38-32F6D555C5FD}"/>
              </a:ext>
            </a:extLst>
          </p:cNvPr>
          <p:cNvSpPr>
            <a:spLocks noGrp="1"/>
          </p:cNvSpPr>
          <p:nvPr>
            <p:ph type="dt" sz="half" idx="10"/>
          </p:nvPr>
        </p:nvSpPr>
        <p:spPr/>
        <p:txBody>
          <a:bodyPr anchor="ctr">
            <a:normAutofit/>
          </a:bodyPr>
          <a:lstStyle/>
          <a:p>
            <a:pPr>
              <a:spcAft>
                <a:spcPts val="600"/>
              </a:spcAft>
            </a:pPr>
            <a:fld id="{E1707CF3-9BC4-A745-ACDA-A73543D800FE}" type="datetime1">
              <a:rPr lang="en-US" smtClean="0"/>
              <a:pPr>
                <a:spcAft>
                  <a:spcPts val="600"/>
                </a:spcAft>
              </a:pPr>
              <a:t>2/13/2024</a:t>
            </a:fld>
            <a:endParaRPr lang="en-US" dirty="0"/>
          </a:p>
        </p:txBody>
      </p:sp>
      <p:sp>
        <p:nvSpPr>
          <p:cNvPr id="6" name="Slide Number Placeholder 5">
            <a:extLst>
              <a:ext uri="{FF2B5EF4-FFF2-40B4-BE49-F238E27FC236}">
                <a16:creationId xmlns:a16="http://schemas.microsoft.com/office/drawing/2014/main" id="{5B2F4A74-00D8-7597-96A2-58D7789D39F7}"/>
              </a:ext>
            </a:extLst>
          </p:cNvPr>
          <p:cNvSpPr>
            <a:spLocks noGrp="1"/>
          </p:cNvSpPr>
          <p:nvPr>
            <p:ph type="sldNum" sz="quarter" idx="12"/>
          </p:nvPr>
        </p:nvSpPr>
        <p:spPr/>
        <p:txBody>
          <a:bodyPr anchor="ctr">
            <a:normAutofit/>
          </a:bodyPr>
          <a:lstStyle/>
          <a:p>
            <a:pPr>
              <a:spcAft>
                <a:spcPts val="600"/>
              </a:spcAft>
            </a:pPr>
            <a:fld id="{294A09A9-5501-47C1-A89A-A340965A2BE2}" type="slidenum">
              <a:rPr lang="en-US" smtClean="0"/>
              <a:pPr>
                <a:spcAft>
                  <a:spcPts val="600"/>
                </a:spcAft>
              </a:pPr>
              <a:t>18</a:t>
            </a:fld>
            <a:endParaRPr lang="en-US"/>
          </a:p>
        </p:txBody>
      </p:sp>
    </p:spTree>
    <p:extLst>
      <p:ext uri="{BB962C8B-B14F-4D97-AF65-F5344CB8AC3E}">
        <p14:creationId xmlns:p14="http://schemas.microsoft.com/office/powerpoint/2010/main" val="1630146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0C55D-26B4-036E-09BE-00E8D00D1F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27D14F-C77F-4503-6737-8A52E930A381}"/>
              </a:ext>
            </a:extLst>
          </p:cNvPr>
          <p:cNvSpPr>
            <a:spLocks noGrp="1"/>
          </p:cNvSpPr>
          <p:nvPr>
            <p:ph type="title"/>
          </p:nvPr>
        </p:nvSpPr>
        <p:spPr/>
        <p:txBody>
          <a:bodyPr anchor="b">
            <a:normAutofit fontScale="90000"/>
          </a:bodyPr>
          <a:lstStyle/>
          <a:p>
            <a:r>
              <a:rPr lang="en-US" dirty="0"/>
              <a:t>Recommendations from Peter </a:t>
            </a:r>
            <a:r>
              <a:rPr lang="en-US" dirty="0" err="1"/>
              <a:t>Slovinsky</a:t>
            </a:r>
            <a:r>
              <a:rPr lang="en-US" dirty="0"/>
              <a:t>, Maine Geological Survey</a:t>
            </a:r>
          </a:p>
        </p:txBody>
      </p:sp>
      <p:sp>
        <p:nvSpPr>
          <p:cNvPr id="5" name="Content Placeholder 4">
            <a:extLst>
              <a:ext uri="{FF2B5EF4-FFF2-40B4-BE49-F238E27FC236}">
                <a16:creationId xmlns:a16="http://schemas.microsoft.com/office/drawing/2014/main" id="{BEE2EE28-6F4F-A613-156E-AB24C555323B}"/>
              </a:ext>
            </a:extLst>
          </p:cNvPr>
          <p:cNvSpPr>
            <a:spLocks noGrp="1"/>
          </p:cNvSpPr>
          <p:nvPr>
            <p:ph type="body" idx="1"/>
          </p:nvPr>
        </p:nvSpPr>
        <p:spPr/>
        <p:txBody>
          <a:bodyPr/>
          <a:lstStyle/>
          <a:p>
            <a:r>
              <a:rPr lang="en-US" b="1" dirty="0"/>
              <a:t>Breakwaters</a:t>
            </a:r>
          </a:p>
          <a:p>
            <a:pPr marL="457200" indent="-457200">
              <a:lnSpc>
                <a:spcPct val="100000"/>
              </a:lnSpc>
              <a:buFont typeface="Arial" panose="020B0604020202020204" pitchFamily="34" charset="0"/>
              <a:buChar char="•"/>
            </a:pPr>
            <a:r>
              <a:rPr lang="en-US" dirty="0"/>
              <a:t>Must be strategically located to maximize efficacy while minimizing impacts to adjacent beach system</a:t>
            </a:r>
          </a:p>
          <a:p>
            <a:pPr marL="457200" indent="-457200">
              <a:lnSpc>
                <a:spcPct val="100000"/>
              </a:lnSpc>
              <a:buFont typeface="Arial" panose="020B0604020202020204" pitchFamily="34" charset="0"/>
              <a:buChar char="•"/>
            </a:pPr>
            <a:r>
              <a:rPr lang="en-US" dirty="0">
                <a:solidFill>
                  <a:schemeClr val="bg1"/>
                </a:solidFill>
              </a:rPr>
              <a:t>Permitting can be very complex (DEP, USACE) and construction is expensi</a:t>
            </a:r>
            <a:r>
              <a:rPr lang="en-US" dirty="0"/>
              <a:t>ve</a:t>
            </a:r>
          </a:p>
          <a:p>
            <a:pPr marL="457200" indent="-457200">
              <a:lnSpc>
                <a:spcPct val="100000"/>
              </a:lnSpc>
              <a:buFont typeface="Arial" panose="020B0604020202020204" pitchFamily="34" charset="0"/>
              <a:buChar char="•"/>
            </a:pPr>
            <a:r>
              <a:rPr lang="en-US" dirty="0">
                <a:solidFill>
                  <a:schemeClr val="bg1"/>
                </a:solidFill>
              </a:rPr>
              <a:t>Must be constructed to an adequate height to brake up wave energy (typically designed for a 10-year storm)</a:t>
            </a:r>
          </a:p>
        </p:txBody>
      </p:sp>
      <p:sp>
        <p:nvSpPr>
          <p:cNvPr id="4" name="Date Placeholder 3">
            <a:extLst>
              <a:ext uri="{FF2B5EF4-FFF2-40B4-BE49-F238E27FC236}">
                <a16:creationId xmlns:a16="http://schemas.microsoft.com/office/drawing/2014/main" id="{1A87DC45-89F9-CFA3-C33C-B4E928B8598D}"/>
              </a:ext>
            </a:extLst>
          </p:cNvPr>
          <p:cNvSpPr>
            <a:spLocks noGrp="1"/>
          </p:cNvSpPr>
          <p:nvPr>
            <p:ph type="dt" sz="half" idx="10"/>
          </p:nvPr>
        </p:nvSpPr>
        <p:spPr/>
        <p:txBody>
          <a:bodyPr anchor="ctr">
            <a:normAutofit/>
          </a:bodyPr>
          <a:lstStyle/>
          <a:p>
            <a:pPr>
              <a:spcAft>
                <a:spcPts val="600"/>
              </a:spcAft>
            </a:pPr>
            <a:fld id="{E1707CF3-9BC4-A745-ACDA-A73543D800FE}" type="datetime1">
              <a:rPr lang="en-US" smtClean="0"/>
              <a:pPr>
                <a:spcAft>
                  <a:spcPts val="600"/>
                </a:spcAft>
              </a:pPr>
              <a:t>2/13/2024</a:t>
            </a:fld>
            <a:endParaRPr lang="en-US" dirty="0"/>
          </a:p>
        </p:txBody>
      </p:sp>
      <p:sp>
        <p:nvSpPr>
          <p:cNvPr id="6" name="Slide Number Placeholder 5">
            <a:extLst>
              <a:ext uri="{FF2B5EF4-FFF2-40B4-BE49-F238E27FC236}">
                <a16:creationId xmlns:a16="http://schemas.microsoft.com/office/drawing/2014/main" id="{745761AC-719E-CB4D-65EB-FF6FD542F1C0}"/>
              </a:ext>
            </a:extLst>
          </p:cNvPr>
          <p:cNvSpPr>
            <a:spLocks noGrp="1"/>
          </p:cNvSpPr>
          <p:nvPr>
            <p:ph type="sldNum" sz="quarter" idx="12"/>
          </p:nvPr>
        </p:nvSpPr>
        <p:spPr/>
        <p:txBody>
          <a:bodyPr anchor="ctr">
            <a:normAutofit/>
          </a:bodyPr>
          <a:lstStyle/>
          <a:p>
            <a:pPr>
              <a:spcAft>
                <a:spcPts val="600"/>
              </a:spcAft>
            </a:pPr>
            <a:fld id="{294A09A9-5501-47C1-A89A-A340965A2BE2}" type="slidenum">
              <a:rPr lang="en-US" smtClean="0"/>
              <a:pPr>
                <a:spcAft>
                  <a:spcPts val="600"/>
                </a:spcAft>
              </a:pPr>
              <a:t>19</a:t>
            </a:fld>
            <a:endParaRPr lang="en-US"/>
          </a:p>
        </p:txBody>
      </p:sp>
    </p:spTree>
    <p:extLst>
      <p:ext uri="{BB962C8B-B14F-4D97-AF65-F5344CB8AC3E}">
        <p14:creationId xmlns:p14="http://schemas.microsoft.com/office/powerpoint/2010/main" val="1061652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1C691-70DC-018C-6401-B0BFDF32C6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E4E18A-E72B-571C-2683-11A896B8B99C}"/>
              </a:ext>
            </a:extLst>
          </p:cNvPr>
          <p:cNvSpPr>
            <a:spLocks noGrp="1"/>
          </p:cNvSpPr>
          <p:nvPr>
            <p:ph type="title"/>
          </p:nvPr>
        </p:nvSpPr>
        <p:spPr/>
        <p:txBody>
          <a:bodyPr/>
          <a:lstStyle/>
          <a:p>
            <a:r>
              <a:rPr lang="en-US" dirty="0"/>
              <a:t>Tonight’s Agenda</a:t>
            </a:r>
          </a:p>
        </p:txBody>
      </p:sp>
      <p:sp>
        <p:nvSpPr>
          <p:cNvPr id="3" name="Content Placeholder 2">
            <a:extLst>
              <a:ext uri="{FF2B5EF4-FFF2-40B4-BE49-F238E27FC236}">
                <a16:creationId xmlns:a16="http://schemas.microsoft.com/office/drawing/2014/main" id="{D1A15348-0063-2E4F-C4AB-16F8675A2A7F}"/>
              </a:ext>
            </a:extLst>
          </p:cNvPr>
          <p:cNvSpPr>
            <a:spLocks noGrp="1"/>
          </p:cNvSpPr>
          <p:nvPr>
            <p:ph idx="1"/>
          </p:nvPr>
        </p:nvSpPr>
        <p:spPr/>
        <p:txBody>
          <a:bodyPr/>
          <a:lstStyle/>
          <a:p>
            <a:pPr algn="l">
              <a:buFont typeface="Arial" panose="020B0604020202020204" pitchFamily="34" charset="0"/>
              <a:buChar char="•"/>
            </a:pPr>
            <a:r>
              <a:rPr lang="en-US" sz="1800" b="0" i="0" u="sng" dirty="0">
                <a:solidFill>
                  <a:srgbClr val="000000"/>
                </a:solidFill>
                <a:effectLst/>
                <a:latin typeface="inherit"/>
              </a:rPr>
              <a:t>6:55 – 7:00</a:t>
            </a:r>
            <a:r>
              <a:rPr lang="en-US" sz="1800" b="0" i="0" dirty="0">
                <a:solidFill>
                  <a:srgbClr val="000000"/>
                </a:solidFill>
                <a:effectLst/>
                <a:latin typeface="inherit"/>
              </a:rPr>
              <a:t>: Overview of Available Funding Opportunities for Governments and Private Homeowners - Michael Durkin, Cumberland County Emergency Management Agency</a:t>
            </a:r>
            <a:endParaRPr lang="en-US" sz="1800" b="0" i="0" dirty="0">
              <a:solidFill>
                <a:srgbClr val="333333"/>
              </a:solidFill>
              <a:effectLst/>
              <a:latin typeface="Verdana" panose="020B0604030504040204" pitchFamily="34" charset="0"/>
            </a:endParaRPr>
          </a:p>
          <a:p>
            <a:pPr algn="l">
              <a:buFont typeface="Arial" panose="020B0604020202020204" pitchFamily="34" charset="0"/>
              <a:buChar char="•"/>
            </a:pPr>
            <a:r>
              <a:rPr lang="en-US" sz="1800" b="0" i="0" u="sng" dirty="0">
                <a:solidFill>
                  <a:srgbClr val="000000"/>
                </a:solidFill>
                <a:effectLst/>
                <a:latin typeface="inherit"/>
              </a:rPr>
              <a:t>7:00 – 7:05</a:t>
            </a:r>
            <a:r>
              <a:rPr lang="en-US" sz="1800" b="0" i="0" dirty="0">
                <a:solidFill>
                  <a:srgbClr val="000000"/>
                </a:solidFill>
                <a:effectLst/>
                <a:latin typeface="inherit"/>
              </a:rPr>
              <a:t>: Overview of Role/Recommendations from Harbor Master – Kevin Battle, Harbor Master</a:t>
            </a:r>
            <a:endParaRPr lang="en-US" sz="1800" b="0" i="0" dirty="0">
              <a:solidFill>
                <a:srgbClr val="333333"/>
              </a:solidFill>
              <a:effectLst/>
              <a:latin typeface="Verdana" panose="020B0604030504040204" pitchFamily="34" charset="0"/>
            </a:endParaRPr>
          </a:p>
          <a:p>
            <a:pPr algn="l">
              <a:buFont typeface="Arial" panose="020B0604020202020204" pitchFamily="34" charset="0"/>
              <a:buChar char="•"/>
            </a:pPr>
            <a:r>
              <a:rPr lang="en-US" sz="1800" b="0" i="0" u="sng" dirty="0">
                <a:solidFill>
                  <a:srgbClr val="000000"/>
                </a:solidFill>
                <a:effectLst/>
                <a:latin typeface="inherit"/>
              </a:rPr>
              <a:t>7:05 – 7:25</a:t>
            </a:r>
            <a:r>
              <a:rPr lang="en-US" sz="1800" b="0" i="0" dirty="0">
                <a:solidFill>
                  <a:srgbClr val="000000"/>
                </a:solidFill>
                <a:effectLst/>
                <a:latin typeface="inherit"/>
              </a:rPr>
              <a:t>: Overview of Vulnerability Assessment, Related One Climate Future Plan Recommendations - Julie Rosenbach, South Portland Sustainability Director</a:t>
            </a:r>
            <a:endParaRPr lang="en-US" sz="1800" b="0" i="0" dirty="0">
              <a:solidFill>
                <a:srgbClr val="333333"/>
              </a:solidFill>
              <a:effectLst/>
              <a:latin typeface="Verdana" panose="020B0604030504040204" pitchFamily="34" charset="0"/>
            </a:endParaRPr>
          </a:p>
          <a:p>
            <a:pPr algn="l">
              <a:buFont typeface="Arial" panose="020B0604020202020204" pitchFamily="34" charset="0"/>
              <a:buChar char="•"/>
            </a:pPr>
            <a:r>
              <a:rPr lang="en-US" sz="1800" b="0" i="0" u="sng" dirty="0">
                <a:solidFill>
                  <a:srgbClr val="000000"/>
                </a:solidFill>
                <a:effectLst/>
                <a:latin typeface="inherit"/>
              </a:rPr>
              <a:t>7:25 – 7:30</a:t>
            </a:r>
            <a:r>
              <a:rPr lang="en-US" sz="1800" b="0" i="0" dirty="0">
                <a:solidFill>
                  <a:srgbClr val="000000"/>
                </a:solidFill>
                <a:effectLst/>
                <a:latin typeface="inherit"/>
              </a:rPr>
              <a:t>: Willard Beach Storm/Sewer Infrastructure - Brad Weeks, South Portland Water Resource Protection Director </a:t>
            </a:r>
            <a:r>
              <a:rPr lang="en-US" sz="1800" b="0" i="0" dirty="0">
                <a:solidFill>
                  <a:srgbClr val="FF0000"/>
                </a:solidFill>
                <a:effectLst/>
                <a:latin typeface="inherit"/>
              </a:rPr>
              <a:t>(unavailable – sick)</a:t>
            </a:r>
            <a:endParaRPr lang="en-US" sz="1800" b="0" i="0" dirty="0">
              <a:solidFill>
                <a:srgbClr val="333333"/>
              </a:solidFill>
              <a:effectLst/>
              <a:latin typeface="Verdana" panose="020B0604030504040204" pitchFamily="34" charset="0"/>
            </a:endParaRPr>
          </a:p>
          <a:p>
            <a:pPr algn="l">
              <a:buFont typeface="Arial" panose="020B0604020202020204" pitchFamily="34" charset="0"/>
              <a:buChar char="•"/>
            </a:pPr>
            <a:r>
              <a:rPr lang="en-US" sz="1800" b="0" i="0" u="sng" dirty="0">
                <a:solidFill>
                  <a:srgbClr val="000000"/>
                </a:solidFill>
                <a:effectLst/>
                <a:latin typeface="inherit"/>
              </a:rPr>
              <a:t>7:30 – End</a:t>
            </a:r>
            <a:r>
              <a:rPr lang="en-US" sz="1800" b="0" i="0" dirty="0">
                <a:solidFill>
                  <a:srgbClr val="000000"/>
                </a:solidFill>
                <a:effectLst/>
                <a:latin typeface="inherit"/>
              </a:rPr>
              <a:t>: Comments/Questions from the Public and Council</a:t>
            </a:r>
            <a:endParaRPr lang="en-US" sz="1800" b="0" i="0" dirty="0">
              <a:solidFill>
                <a:srgbClr val="333333"/>
              </a:solidFill>
              <a:effectLst/>
              <a:latin typeface="Verdana" panose="020B0604030504040204" pitchFamily="34" charset="0"/>
            </a:endParaRPr>
          </a:p>
        </p:txBody>
      </p:sp>
      <p:sp>
        <p:nvSpPr>
          <p:cNvPr id="4" name="Date Placeholder 3">
            <a:extLst>
              <a:ext uri="{FF2B5EF4-FFF2-40B4-BE49-F238E27FC236}">
                <a16:creationId xmlns:a16="http://schemas.microsoft.com/office/drawing/2014/main" id="{127A61EA-0B63-525C-CA43-38273416793B}"/>
              </a:ext>
            </a:extLst>
          </p:cNvPr>
          <p:cNvSpPr>
            <a:spLocks noGrp="1"/>
          </p:cNvSpPr>
          <p:nvPr>
            <p:ph type="dt" sz="half" idx="2"/>
          </p:nvPr>
        </p:nvSpPr>
        <p:spPr/>
        <p:txBody>
          <a:bodyPr/>
          <a:lstStyle/>
          <a:p>
            <a:fld id="{DD9C8446-696E-6942-B6C8-CC9CAD0B34E0}" type="datetime1">
              <a:rPr lang="en-US" smtClean="0"/>
              <a:pPr/>
              <a:t>2/13/2024</a:t>
            </a:fld>
            <a:endParaRPr lang="en-US" dirty="0"/>
          </a:p>
        </p:txBody>
      </p:sp>
      <p:sp>
        <p:nvSpPr>
          <p:cNvPr id="5" name="Footer Placeholder 4">
            <a:extLst>
              <a:ext uri="{FF2B5EF4-FFF2-40B4-BE49-F238E27FC236}">
                <a16:creationId xmlns:a16="http://schemas.microsoft.com/office/drawing/2014/main" id="{76DDFF6A-8F9D-A0D0-4A44-1A33C676CDC9}"/>
              </a:ext>
            </a:extLst>
          </p:cNvPr>
          <p:cNvSpPr>
            <a:spLocks noGrp="1"/>
          </p:cNvSpPr>
          <p:nvPr>
            <p:ph type="ftr" sz="quarter" idx="3"/>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C2C682D7-B644-B6D5-03E5-0EA9F449E0E0}"/>
              </a:ext>
            </a:extLst>
          </p:cNvPr>
          <p:cNvSpPr>
            <a:spLocks noGrp="1"/>
          </p:cNvSpPr>
          <p:nvPr>
            <p:ph type="sldNum" sz="quarter" idx="4"/>
          </p:nvPr>
        </p:nvSpPr>
        <p:spPr/>
        <p:txBody>
          <a:bodyPr/>
          <a:lstStyle/>
          <a:p>
            <a:fld id="{294A09A9-5501-47C1-A89A-A340965A2BE2}" type="slidenum">
              <a:rPr lang="en-US" smtClean="0"/>
              <a:pPr/>
              <a:t>2</a:t>
            </a:fld>
            <a:endParaRPr lang="en-US" dirty="0"/>
          </a:p>
        </p:txBody>
      </p:sp>
    </p:spTree>
    <p:extLst>
      <p:ext uri="{BB962C8B-B14F-4D97-AF65-F5344CB8AC3E}">
        <p14:creationId xmlns:p14="http://schemas.microsoft.com/office/powerpoint/2010/main" val="47419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556AF-F59D-E424-D3A3-927BFDCADC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A0CED6-7D6C-55CD-45C5-0AE5BB5EA80E}"/>
              </a:ext>
            </a:extLst>
          </p:cNvPr>
          <p:cNvSpPr>
            <a:spLocks noGrp="1"/>
          </p:cNvSpPr>
          <p:nvPr>
            <p:ph type="title"/>
          </p:nvPr>
        </p:nvSpPr>
        <p:spPr/>
        <p:txBody>
          <a:bodyPr anchor="b">
            <a:normAutofit fontScale="90000"/>
          </a:bodyPr>
          <a:lstStyle/>
          <a:p>
            <a:r>
              <a:rPr lang="en-US" dirty="0"/>
              <a:t>Recommendations from Peter </a:t>
            </a:r>
            <a:r>
              <a:rPr lang="en-US" dirty="0" err="1"/>
              <a:t>Slovinsky</a:t>
            </a:r>
            <a:r>
              <a:rPr lang="en-US" dirty="0"/>
              <a:t>, Maine Geological Survey</a:t>
            </a:r>
          </a:p>
        </p:txBody>
      </p:sp>
      <p:sp>
        <p:nvSpPr>
          <p:cNvPr id="5" name="Content Placeholder 4">
            <a:extLst>
              <a:ext uri="{FF2B5EF4-FFF2-40B4-BE49-F238E27FC236}">
                <a16:creationId xmlns:a16="http://schemas.microsoft.com/office/drawing/2014/main" id="{D42F39A4-9BAB-4A9B-6F8A-EF9E40A33956}"/>
              </a:ext>
            </a:extLst>
          </p:cNvPr>
          <p:cNvSpPr>
            <a:spLocks noGrp="1"/>
          </p:cNvSpPr>
          <p:nvPr>
            <p:ph type="body" idx="1"/>
          </p:nvPr>
        </p:nvSpPr>
        <p:spPr/>
        <p:txBody>
          <a:bodyPr/>
          <a:lstStyle/>
          <a:p>
            <a:r>
              <a:rPr lang="en-US" b="1" dirty="0"/>
              <a:t>Breakwaters</a:t>
            </a:r>
          </a:p>
          <a:p>
            <a:pPr marL="457200" indent="-457200">
              <a:lnSpc>
                <a:spcPct val="100000"/>
              </a:lnSpc>
              <a:buFont typeface="Arial" panose="020B0604020202020204" pitchFamily="34" charset="0"/>
              <a:buChar char="•"/>
            </a:pPr>
            <a:r>
              <a:rPr lang="en-US" dirty="0"/>
              <a:t>Can be a negative impact on tidal currents and sand migration if placed near beach system</a:t>
            </a:r>
          </a:p>
          <a:p>
            <a:pPr marL="914400" lvl="1" indent="-457200">
              <a:lnSpc>
                <a:spcPct val="100000"/>
              </a:lnSpc>
              <a:buFont typeface="Arial" panose="020B0604020202020204" pitchFamily="34" charset="0"/>
              <a:buChar char="•"/>
            </a:pPr>
            <a:r>
              <a:rPr lang="en-US" dirty="0">
                <a:solidFill>
                  <a:schemeClr val="bg1"/>
                </a:solidFill>
              </a:rPr>
              <a:t>Are materials that can allow the transfer of tidal currents and sand migration</a:t>
            </a:r>
          </a:p>
          <a:p>
            <a:pPr marL="457200" indent="-457200">
              <a:lnSpc>
                <a:spcPct val="100000"/>
              </a:lnSpc>
              <a:buFont typeface="Arial" panose="020B0604020202020204" pitchFamily="34" charset="0"/>
              <a:buChar char="•"/>
            </a:pPr>
            <a:endParaRPr lang="en-US" dirty="0">
              <a:solidFill>
                <a:schemeClr val="bg1"/>
              </a:solidFill>
            </a:endParaRPr>
          </a:p>
        </p:txBody>
      </p:sp>
      <p:sp>
        <p:nvSpPr>
          <p:cNvPr id="4" name="Date Placeholder 3">
            <a:extLst>
              <a:ext uri="{FF2B5EF4-FFF2-40B4-BE49-F238E27FC236}">
                <a16:creationId xmlns:a16="http://schemas.microsoft.com/office/drawing/2014/main" id="{AE7EBCE0-C54D-EBEA-BE57-09EAB6FB270D}"/>
              </a:ext>
            </a:extLst>
          </p:cNvPr>
          <p:cNvSpPr>
            <a:spLocks noGrp="1"/>
          </p:cNvSpPr>
          <p:nvPr>
            <p:ph type="dt" sz="half" idx="10"/>
          </p:nvPr>
        </p:nvSpPr>
        <p:spPr/>
        <p:txBody>
          <a:bodyPr anchor="ctr">
            <a:normAutofit/>
          </a:bodyPr>
          <a:lstStyle/>
          <a:p>
            <a:pPr>
              <a:spcAft>
                <a:spcPts val="600"/>
              </a:spcAft>
            </a:pPr>
            <a:fld id="{E1707CF3-9BC4-A745-ACDA-A73543D800FE}" type="datetime1">
              <a:rPr lang="en-US" smtClean="0"/>
              <a:pPr>
                <a:spcAft>
                  <a:spcPts val="600"/>
                </a:spcAft>
              </a:pPr>
              <a:t>2/13/2024</a:t>
            </a:fld>
            <a:endParaRPr lang="en-US" dirty="0"/>
          </a:p>
        </p:txBody>
      </p:sp>
      <p:sp>
        <p:nvSpPr>
          <p:cNvPr id="6" name="Slide Number Placeholder 5">
            <a:extLst>
              <a:ext uri="{FF2B5EF4-FFF2-40B4-BE49-F238E27FC236}">
                <a16:creationId xmlns:a16="http://schemas.microsoft.com/office/drawing/2014/main" id="{F5F8B23D-1A6A-3D8E-0530-9CD666FF6C57}"/>
              </a:ext>
            </a:extLst>
          </p:cNvPr>
          <p:cNvSpPr>
            <a:spLocks noGrp="1"/>
          </p:cNvSpPr>
          <p:nvPr>
            <p:ph type="sldNum" sz="quarter" idx="12"/>
          </p:nvPr>
        </p:nvSpPr>
        <p:spPr/>
        <p:txBody>
          <a:bodyPr anchor="ctr">
            <a:normAutofit/>
          </a:bodyPr>
          <a:lstStyle/>
          <a:p>
            <a:pPr>
              <a:spcAft>
                <a:spcPts val="600"/>
              </a:spcAft>
            </a:pPr>
            <a:fld id="{294A09A9-5501-47C1-A89A-A340965A2BE2}" type="slidenum">
              <a:rPr lang="en-US" smtClean="0"/>
              <a:pPr>
                <a:spcAft>
                  <a:spcPts val="600"/>
                </a:spcAft>
              </a:pPr>
              <a:t>20</a:t>
            </a:fld>
            <a:endParaRPr lang="en-US"/>
          </a:p>
        </p:txBody>
      </p:sp>
    </p:spTree>
    <p:extLst>
      <p:ext uri="{BB962C8B-B14F-4D97-AF65-F5344CB8AC3E}">
        <p14:creationId xmlns:p14="http://schemas.microsoft.com/office/powerpoint/2010/main" val="3204847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9782FC1-BE55-4F4E-63B2-174A21F902B6}"/>
              </a:ext>
            </a:extLst>
          </p:cNvPr>
          <p:cNvSpPr>
            <a:spLocks noGrp="1"/>
          </p:cNvSpPr>
          <p:nvPr>
            <p:ph type="title"/>
          </p:nvPr>
        </p:nvSpPr>
        <p:spPr/>
        <p:txBody>
          <a:bodyPr/>
          <a:lstStyle/>
          <a:p>
            <a:r>
              <a:rPr lang="en-US" dirty="0"/>
              <a:t>Impact of Sea Level Rise on Property Values</a:t>
            </a:r>
          </a:p>
        </p:txBody>
      </p:sp>
      <p:sp>
        <p:nvSpPr>
          <p:cNvPr id="8" name="Content Placeholder 7">
            <a:extLst>
              <a:ext uri="{FF2B5EF4-FFF2-40B4-BE49-F238E27FC236}">
                <a16:creationId xmlns:a16="http://schemas.microsoft.com/office/drawing/2014/main" id="{DBD39411-E470-7922-00D1-C449BE7D3302}"/>
              </a:ext>
            </a:extLst>
          </p:cNvPr>
          <p:cNvSpPr>
            <a:spLocks noGrp="1"/>
          </p:cNvSpPr>
          <p:nvPr>
            <p:ph idx="1"/>
          </p:nvPr>
        </p:nvSpPr>
        <p:spPr/>
        <p:txBody>
          <a:bodyPr/>
          <a:lstStyle/>
          <a:p>
            <a:pPr marL="457200" indent="-457200">
              <a:buFont typeface="Arial" panose="020B0604020202020204" pitchFamily="34" charset="0"/>
              <a:buChar char="•"/>
            </a:pPr>
            <a:r>
              <a:rPr lang="en-US" dirty="0"/>
              <a:t>See memo from Assessor in </a:t>
            </a:r>
            <a:r>
              <a:rPr lang="en-US" dirty="0" err="1"/>
              <a:t>Boarddocs</a:t>
            </a:r>
            <a:endParaRPr lang="en-US" dirty="0"/>
          </a:p>
          <a:p>
            <a:pPr marL="457200" indent="-457200">
              <a:buFont typeface="Arial" panose="020B0604020202020204" pitchFamily="34" charset="0"/>
              <a:buChar char="•"/>
            </a:pPr>
            <a:r>
              <a:rPr lang="en-US" dirty="0"/>
              <a:t>Two impacts: immediate &amp; long-term</a:t>
            </a:r>
          </a:p>
          <a:p>
            <a:pPr marL="914400" lvl="1" indent="-457200">
              <a:buFont typeface="Arial" panose="020B0604020202020204" pitchFamily="34" charset="0"/>
              <a:buChar char="•"/>
            </a:pPr>
            <a:r>
              <a:rPr lang="en-US" u="sng" dirty="0"/>
              <a:t>Immediate</a:t>
            </a:r>
            <a:r>
              <a:rPr lang="en-US" dirty="0"/>
              <a:t>: As of April 1, significant damage exists from a storm – likely a one time reduction in value until repaired</a:t>
            </a:r>
          </a:p>
          <a:p>
            <a:pPr marL="914400" lvl="1" indent="-457200">
              <a:buFont typeface="Arial" panose="020B0604020202020204" pitchFamily="34" charset="0"/>
              <a:buChar char="•"/>
            </a:pPr>
            <a:r>
              <a:rPr lang="en-US" u="sng" dirty="0"/>
              <a:t>Long-Term</a:t>
            </a:r>
            <a:r>
              <a:rPr lang="en-US" dirty="0"/>
              <a:t>: Dictated by the market – assessments based on market value according to market data</a:t>
            </a:r>
          </a:p>
          <a:p>
            <a:pPr marL="457200" indent="-457200">
              <a:buFont typeface="Arial" panose="020B0604020202020204" pitchFamily="34" charset="0"/>
              <a:buChar char="•"/>
            </a:pPr>
            <a:r>
              <a:rPr lang="en-US" dirty="0"/>
              <a:t>Demand remains very strong for coastal waterfront properties</a:t>
            </a:r>
          </a:p>
        </p:txBody>
      </p:sp>
      <p:sp>
        <p:nvSpPr>
          <p:cNvPr id="4" name="Date Placeholder 3">
            <a:extLst>
              <a:ext uri="{FF2B5EF4-FFF2-40B4-BE49-F238E27FC236}">
                <a16:creationId xmlns:a16="http://schemas.microsoft.com/office/drawing/2014/main" id="{197A28C5-4C77-5437-53F1-79B04F8C5AE5}"/>
              </a:ext>
            </a:extLst>
          </p:cNvPr>
          <p:cNvSpPr>
            <a:spLocks noGrp="1"/>
          </p:cNvSpPr>
          <p:nvPr>
            <p:ph type="dt" sz="half" idx="2"/>
          </p:nvPr>
        </p:nvSpPr>
        <p:spPr/>
        <p:txBody>
          <a:bodyPr/>
          <a:lstStyle/>
          <a:p>
            <a:fld id="{DD9C8446-696E-6942-B6C8-CC9CAD0B34E0}" type="datetime1">
              <a:rPr lang="en-US" smtClean="0"/>
              <a:pPr/>
              <a:t>2/13/2024</a:t>
            </a:fld>
            <a:endParaRPr lang="en-US" dirty="0"/>
          </a:p>
        </p:txBody>
      </p:sp>
      <p:sp>
        <p:nvSpPr>
          <p:cNvPr id="6" name="Slide Number Placeholder 5">
            <a:extLst>
              <a:ext uri="{FF2B5EF4-FFF2-40B4-BE49-F238E27FC236}">
                <a16:creationId xmlns:a16="http://schemas.microsoft.com/office/drawing/2014/main" id="{EAF694F7-7D49-1929-3CA2-A908D4737AFB}"/>
              </a:ext>
            </a:extLst>
          </p:cNvPr>
          <p:cNvSpPr>
            <a:spLocks noGrp="1"/>
          </p:cNvSpPr>
          <p:nvPr>
            <p:ph type="sldNum" sz="quarter" idx="4"/>
          </p:nvPr>
        </p:nvSpPr>
        <p:spPr/>
        <p:txBody>
          <a:bodyPr/>
          <a:lstStyle/>
          <a:p>
            <a:fld id="{294A09A9-5501-47C1-A89A-A340965A2BE2}" type="slidenum">
              <a:rPr lang="en-US" smtClean="0"/>
              <a:pPr/>
              <a:t>3</a:t>
            </a:fld>
            <a:endParaRPr lang="en-US" dirty="0"/>
          </a:p>
        </p:txBody>
      </p:sp>
    </p:spTree>
    <p:extLst>
      <p:ext uri="{BB962C8B-B14F-4D97-AF65-F5344CB8AC3E}">
        <p14:creationId xmlns:p14="http://schemas.microsoft.com/office/powerpoint/2010/main" val="4257837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3E7F7-84D7-8E6E-EAAE-878050FC59D2}"/>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35091A93-F59E-2768-1EE7-249364593F7B}"/>
              </a:ext>
            </a:extLst>
          </p:cNvPr>
          <p:cNvSpPr>
            <a:spLocks noGrp="1"/>
          </p:cNvSpPr>
          <p:nvPr>
            <p:ph type="title"/>
          </p:nvPr>
        </p:nvSpPr>
        <p:spPr/>
        <p:txBody>
          <a:bodyPr/>
          <a:lstStyle/>
          <a:p>
            <a:r>
              <a:rPr lang="en-US" dirty="0"/>
              <a:t>Memo from Peter </a:t>
            </a:r>
            <a:r>
              <a:rPr lang="en-US" dirty="0" err="1"/>
              <a:t>Slovinsky</a:t>
            </a:r>
            <a:r>
              <a:rPr lang="en-US" dirty="0"/>
              <a:t>, </a:t>
            </a:r>
            <a:br>
              <a:rPr lang="en-US" dirty="0"/>
            </a:br>
            <a:r>
              <a:rPr lang="en-US" dirty="0"/>
              <a:t>Maine Geological Survey</a:t>
            </a:r>
          </a:p>
        </p:txBody>
      </p:sp>
      <p:sp>
        <p:nvSpPr>
          <p:cNvPr id="8" name="Content Placeholder 7">
            <a:extLst>
              <a:ext uri="{FF2B5EF4-FFF2-40B4-BE49-F238E27FC236}">
                <a16:creationId xmlns:a16="http://schemas.microsoft.com/office/drawing/2014/main" id="{B97F90B1-FC60-5BB4-1DF4-B40AFD942A8A}"/>
              </a:ext>
            </a:extLst>
          </p:cNvPr>
          <p:cNvSpPr>
            <a:spLocks noGrp="1"/>
          </p:cNvSpPr>
          <p:nvPr>
            <p:ph idx="1"/>
          </p:nvPr>
        </p:nvSpPr>
        <p:spPr/>
        <p:txBody>
          <a:bodyPr/>
          <a:lstStyle/>
          <a:p>
            <a:pPr marL="457200" indent="-457200">
              <a:buFont typeface="Arial" panose="020B0604020202020204" pitchFamily="34" charset="0"/>
              <a:buChar char="•"/>
            </a:pPr>
            <a:r>
              <a:rPr lang="en-US" dirty="0"/>
              <a:t>See memo in </a:t>
            </a:r>
            <a:r>
              <a:rPr lang="en-US" dirty="0" err="1"/>
              <a:t>Boarddocs</a:t>
            </a:r>
            <a:endParaRPr lang="en-US" dirty="0"/>
          </a:p>
          <a:p>
            <a:pPr marL="457200" indent="-457200">
              <a:buFont typeface="Arial" panose="020B0604020202020204" pitchFamily="34" charset="0"/>
              <a:buChar char="•"/>
            </a:pPr>
            <a:r>
              <a:rPr lang="en-US" dirty="0"/>
              <a:t>Provides very detailed and informative answers to:</a:t>
            </a:r>
          </a:p>
          <a:p>
            <a:pPr marL="914400" lvl="1" indent="-457200">
              <a:buFont typeface="Arial" panose="020B0604020202020204" pitchFamily="34" charset="0"/>
              <a:buChar char="•"/>
            </a:pPr>
            <a:r>
              <a:rPr lang="en-US" dirty="0"/>
              <a:t>As a coastal community, what can we do now to shore up our coastlines and help protect them in the future (not just at Willard) in the short and long term?</a:t>
            </a:r>
          </a:p>
          <a:p>
            <a:pPr marL="914400" lvl="1" indent="-457200">
              <a:buFont typeface="Arial" panose="020B0604020202020204" pitchFamily="34" charset="0"/>
              <a:buChar char="•"/>
            </a:pPr>
            <a:r>
              <a:rPr lang="en-US" dirty="0"/>
              <a:t>What knowledge could you pass on to the average resident about the future of our coastline and beach?</a:t>
            </a:r>
          </a:p>
          <a:p>
            <a:pPr marL="914400" lvl="1" indent="-457200">
              <a:buFont typeface="Arial" panose="020B0604020202020204" pitchFamily="34" charset="0"/>
              <a:buChar char="•"/>
            </a:pPr>
            <a:r>
              <a:rPr lang="en-US" dirty="0"/>
              <a:t>What are the issues with hard scape solutions? (i.e. seawalls, breakwaters, etc.)</a:t>
            </a:r>
          </a:p>
        </p:txBody>
      </p:sp>
      <p:sp>
        <p:nvSpPr>
          <p:cNvPr id="4" name="Date Placeholder 3">
            <a:extLst>
              <a:ext uri="{FF2B5EF4-FFF2-40B4-BE49-F238E27FC236}">
                <a16:creationId xmlns:a16="http://schemas.microsoft.com/office/drawing/2014/main" id="{105B0969-A1CE-A098-0423-309B02C28A1A}"/>
              </a:ext>
            </a:extLst>
          </p:cNvPr>
          <p:cNvSpPr>
            <a:spLocks noGrp="1"/>
          </p:cNvSpPr>
          <p:nvPr>
            <p:ph type="dt" sz="half" idx="2"/>
          </p:nvPr>
        </p:nvSpPr>
        <p:spPr/>
        <p:txBody>
          <a:bodyPr/>
          <a:lstStyle/>
          <a:p>
            <a:fld id="{DD9C8446-696E-6942-B6C8-CC9CAD0B34E0}" type="datetime1">
              <a:rPr lang="en-US" smtClean="0"/>
              <a:pPr/>
              <a:t>2/13/2024</a:t>
            </a:fld>
            <a:endParaRPr lang="en-US" dirty="0"/>
          </a:p>
        </p:txBody>
      </p:sp>
      <p:sp>
        <p:nvSpPr>
          <p:cNvPr id="6" name="Slide Number Placeholder 5">
            <a:extLst>
              <a:ext uri="{FF2B5EF4-FFF2-40B4-BE49-F238E27FC236}">
                <a16:creationId xmlns:a16="http://schemas.microsoft.com/office/drawing/2014/main" id="{F0C68957-C0E4-3FA2-B45C-A0CB9851C71D}"/>
              </a:ext>
            </a:extLst>
          </p:cNvPr>
          <p:cNvSpPr>
            <a:spLocks noGrp="1"/>
          </p:cNvSpPr>
          <p:nvPr>
            <p:ph type="sldNum" sz="quarter" idx="4"/>
          </p:nvPr>
        </p:nvSpPr>
        <p:spPr/>
        <p:txBody>
          <a:bodyPr/>
          <a:lstStyle/>
          <a:p>
            <a:fld id="{294A09A9-5501-47C1-A89A-A340965A2BE2}" type="slidenum">
              <a:rPr lang="en-US" smtClean="0"/>
              <a:pPr/>
              <a:t>4</a:t>
            </a:fld>
            <a:endParaRPr lang="en-US" dirty="0"/>
          </a:p>
        </p:txBody>
      </p:sp>
    </p:spTree>
    <p:extLst>
      <p:ext uri="{BB962C8B-B14F-4D97-AF65-F5344CB8AC3E}">
        <p14:creationId xmlns:p14="http://schemas.microsoft.com/office/powerpoint/2010/main" val="2752507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14F6C-5B92-171B-5D2F-912CAB29CF9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804C657E-8ADD-F59F-6B7C-19FE69BBD02D}"/>
              </a:ext>
            </a:extLst>
          </p:cNvPr>
          <p:cNvSpPr>
            <a:spLocks noGrp="1"/>
          </p:cNvSpPr>
          <p:nvPr>
            <p:ph type="title"/>
          </p:nvPr>
        </p:nvSpPr>
        <p:spPr/>
        <p:txBody>
          <a:bodyPr/>
          <a:lstStyle/>
          <a:p>
            <a:r>
              <a:rPr lang="en-US" dirty="0"/>
              <a:t>Memo from Peter </a:t>
            </a:r>
            <a:r>
              <a:rPr lang="en-US" dirty="0" err="1"/>
              <a:t>Slovinsky</a:t>
            </a:r>
            <a:r>
              <a:rPr lang="en-US" dirty="0"/>
              <a:t>, </a:t>
            </a:r>
            <a:br>
              <a:rPr lang="en-US" dirty="0"/>
            </a:br>
            <a:r>
              <a:rPr lang="en-US" dirty="0"/>
              <a:t>Maine Geological Survey</a:t>
            </a:r>
          </a:p>
        </p:txBody>
      </p:sp>
      <p:sp>
        <p:nvSpPr>
          <p:cNvPr id="8" name="Content Placeholder 7">
            <a:extLst>
              <a:ext uri="{FF2B5EF4-FFF2-40B4-BE49-F238E27FC236}">
                <a16:creationId xmlns:a16="http://schemas.microsoft.com/office/drawing/2014/main" id="{4CF73953-2F7A-F3B5-4613-9D555CAA545F}"/>
              </a:ext>
            </a:extLst>
          </p:cNvPr>
          <p:cNvSpPr>
            <a:spLocks noGrp="1"/>
          </p:cNvSpPr>
          <p:nvPr>
            <p:ph idx="1"/>
          </p:nvPr>
        </p:nvSpPr>
        <p:spPr/>
        <p:txBody>
          <a:bodyPr/>
          <a:lstStyle/>
          <a:p>
            <a:pPr marL="457200" indent="-457200">
              <a:buFont typeface="Arial" panose="020B0604020202020204" pitchFamily="34" charset="0"/>
              <a:buChar char="•"/>
            </a:pPr>
            <a:r>
              <a:rPr lang="en-US" dirty="0"/>
              <a:t>Provides very detailed and informative answers to:</a:t>
            </a:r>
          </a:p>
          <a:p>
            <a:pPr marL="914400" lvl="1" indent="-457200">
              <a:buFont typeface="Arial" panose="020B0604020202020204" pitchFamily="34" charset="0"/>
              <a:buChar char="•"/>
            </a:pPr>
            <a:r>
              <a:rPr lang="en-US" dirty="0"/>
              <a:t>What are the possibilities with nature-based solutions like dune rebuilding, beach replenishment or dredging, or other nature-based solutions? What are some of your recommendations for Willard Beach and do you think dune rebuilding is possible given the violent storms that we are having that keep washing out restored dunes? Especially given that we had 3 storms this year that each eroded sections of the dunes.</a:t>
            </a:r>
          </a:p>
        </p:txBody>
      </p:sp>
      <p:sp>
        <p:nvSpPr>
          <p:cNvPr id="4" name="Date Placeholder 3">
            <a:extLst>
              <a:ext uri="{FF2B5EF4-FFF2-40B4-BE49-F238E27FC236}">
                <a16:creationId xmlns:a16="http://schemas.microsoft.com/office/drawing/2014/main" id="{998E53AA-2FC7-1A62-B7C0-24255023CA32}"/>
              </a:ext>
            </a:extLst>
          </p:cNvPr>
          <p:cNvSpPr>
            <a:spLocks noGrp="1"/>
          </p:cNvSpPr>
          <p:nvPr>
            <p:ph type="dt" sz="half" idx="2"/>
          </p:nvPr>
        </p:nvSpPr>
        <p:spPr/>
        <p:txBody>
          <a:bodyPr/>
          <a:lstStyle/>
          <a:p>
            <a:fld id="{DD9C8446-696E-6942-B6C8-CC9CAD0B34E0}" type="datetime1">
              <a:rPr lang="en-US" smtClean="0"/>
              <a:pPr/>
              <a:t>2/13/2024</a:t>
            </a:fld>
            <a:endParaRPr lang="en-US" dirty="0"/>
          </a:p>
        </p:txBody>
      </p:sp>
      <p:sp>
        <p:nvSpPr>
          <p:cNvPr id="6" name="Slide Number Placeholder 5">
            <a:extLst>
              <a:ext uri="{FF2B5EF4-FFF2-40B4-BE49-F238E27FC236}">
                <a16:creationId xmlns:a16="http://schemas.microsoft.com/office/drawing/2014/main" id="{EBE5C041-2875-445F-AE01-8E1467D2D990}"/>
              </a:ext>
            </a:extLst>
          </p:cNvPr>
          <p:cNvSpPr>
            <a:spLocks noGrp="1"/>
          </p:cNvSpPr>
          <p:nvPr>
            <p:ph type="sldNum" sz="quarter" idx="4"/>
          </p:nvPr>
        </p:nvSpPr>
        <p:spPr/>
        <p:txBody>
          <a:bodyPr/>
          <a:lstStyle/>
          <a:p>
            <a:fld id="{294A09A9-5501-47C1-A89A-A340965A2BE2}" type="slidenum">
              <a:rPr lang="en-US" smtClean="0"/>
              <a:pPr/>
              <a:t>5</a:t>
            </a:fld>
            <a:endParaRPr lang="en-US" dirty="0"/>
          </a:p>
        </p:txBody>
      </p:sp>
    </p:spTree>
    <p:extLst>
      <p:ext uri="{BB962C8B-B14F-4D97-AF65-F5344CB8AC3E}">
        <p14:creationId xmlns:p14="http://schemas.microsoft.com/office/powerpoint/2010/main" val="3653892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F1405-F39C-0405-6FFF-C5F3F3AEDC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EA70B6-A3DE-45EC-5134-B503BEF31CF2}"/>
              </a:ext>
            </a:extLst>
          </p:cNvPr>
          <p:cNvSpPr>
            <a:spLocks noGrp="1"/>
          </p:cNvSpPr>
          <p:nvPr>
            <p:ph type="title"/>
          </p:nvPr>
        </p:nvSpPr>
        <p:spPr>
          <a:xfrm>
            <a:off x="1167492" y="381000"/>
            <a:ext cx="9779183" cy="1325563"/>
          </a:xfrm>
        </p:spPr>
        <p:txBody>
          <a:bodyPr/>
          <a:lstStyle/>
          <a:p>
            <a:r>
              <a:rPr lang="en-US" dirty="0"/>
              <a:t>Who Has a Role in Climate Resiliency?</a:t>
            </a:r>
          </a:p>
        </p:txBody>
      </p:sp>
      <p:sp>
        <p:nvSpPr>
          <p:cNvPr id="3" name="Content Placeholder 2">
            <a:extLst>
              <a:ext uri="{FF2B5EF4-FFF2-40B4-BE49-F238E27FC236}">
                <a16:creationId xmlns:a16="http://schemas.microsoft.com/office/drawing/2014/main" id="{EAEC6617-D49E-5E41-CA3B-381B51787CFE}"/>
              </a:ext>
            </a:extLst>
          </p:cNvPr>
          <p:cNvSpPr>
            <a:spLocks noGrp="1"/>
          </p:cNvSpPr>
          <p:nvPr>
            <p:ph type="body" idx="1"/>
          </p:nvPr>
        </p:nvSpPr>
        <p:spPr>
          <a:xfrm>
            <a:off x="1167492" y="2653167"/>
            <a:ext cx="9779183" cy="3436483"/>
          </a:xfrm>
        </p:spPr>
        <p:txBody>
          <a:bodyPr vert="horz" lIns="91440" tIns="45720" rIns="91440" bIns="45720" rtlCol="0" anchor="t">
            <a:normAutofit/>
          </a:bodyPr>
          <a:lstStyle/>
          <a:p>
            <a:pPr>
              <a:lnSpc>
                <a:spcPct val="100000"/>
              </a:lnSpc>
            </a:pPr>
            <a:r>
              <a:rPr lang="en-US" b="1" u="sng" dirty="0"/>
              <a:t>Answer</a:t>
            </a:r>
            <a:r>
              <a:rPr lang="en-US" b="1" dirty="0"/>
              <a:t>: ALL City departments, to varying degrees. </a:t>
            </a:r>
            <a:r>
              <a:rPr lang="en-US" dirty="0"/>
              <a:t>For example:</a:t>
            </a:r>
          </a:p>
          <a:p>
            <a:pPr marL="342900" indent="-342900">
              <a:lnSpc>
                <a:spcPct val="100000"/>
              </a:lnSpc>
              <a:buFont typeface="Arial" panose="020B0604020202020204" pitchFamily="34" charset="0"/>
              <a:buChar char="•"/>
            </a:pPr>
            <a:r>
              <a:rPr lang="en-US" u="sng" dirty="0"/>
              <a:t>Sustainability</a:t>
            </a:r>
            <a:r>
              <a:rPr lang="en-US" dirty="0"/>
              <a:t>: Implement or work with departments to implement recommendations from </a:t>
            </a:r>
            <a:r>
              <a:rPr lang="en-US" i="1" dirty="0"/>
              <a:t>One Climate Future (OCF) </a:t>
            </a:r>
            <a:r>
              <a:rPr lang="en-US" dirty="0"/>
              <a:t>plan</a:t>
            </a:r>
          </a:p>
          <a:p>
            <a:pPr marL="342900" indent="-342900">
              <a:lnSpc>
                <a:spcPct val="100000"/>
              </a:lnSpc>
              <a:buFont typeface="Arial" panose="020B0604020202020204" pitchFamily="34" charset="0"/>
              <a:buChar char="•"/>
            </a:pPr>
            <a:r>
              <a:rPr lang="en-US" u="sng" dirty="0"/>
              <a:t>Fire</a:t>
            </a:r>
            <a:r>
              <a:rPr lang="en-US" dirty="0"/>
              <a:t>: Chief also serves as City’s Emergency Management Director</a:t>
            </a:r>
          </a:p>
          <a:p>
            <a:pPr marL="342900" indent="-342900">
              <a:lnSpc>
                <a:spcPct val="100000"/>
              </a:lnSpc>
              <a:buFont typeface="Arial" panose="020B0604020202020204" pitchFamily="34" charset="0"/>
              <a:buChar char="•"/>
            </a:pPr>
            <a:r>
              <a:rPr lang="en-US" u="sng" dirty="0"/>
              <a:t>Parks &amp; Rec</a:t>
            </a:r>
            <a:r>
              <a:rPr lang="en-US" dirty="0"/>
              <a:t>: Care and maintenance of Willard Beach</a:t>
            </a:r>
          </a:p>
          <a:p>
            <a:pPr marL="342900" indent="-342900">
              <a:lnSpc>
                <a:spcPct val="100000"/>
              </a:lnSpc>
              <a:buFont typeface="Arial" panose="020B0604020202020204" pitchFamily="34" charset="0"/>
              <a:buChar char="•"/>
            </a:pPr>
            <a:r>
              <a:rPr lang="en-US" u="sng" dirty="0"/>
              <a:t>Planning</a:t>
            </a:r>
            <a:r>
              <a:rPr lang="en-US" dirty="0"/>
              <a:t>: Developing ordinances amendments to address impacts of climate change – stems from City’s Comprehensive Plan (and </a:t>
            </a:r>
            <a:r>
              <a:rPr lang="en-US" i="1" dirty="0"/>
              <a:t>OCF</a:t>
            </a:r>
            <a:r>
              <a:rPr lang="en-US" dirty="0"/>
              <a:t>)</a:t>
            </a:r>
            <a:endParaRPr lang="en-US" u="sng" dirty="0"/>
          </a:p>
        </p:txBody>
      </p:sp>
      <p:sp>
        <p:nvSpPr>
          <p:cNvPr id="4" name="Date Placeholder 3">
            <a:extLst>
              <a:ext uri="{FF2B5EF4-FFF2-40B4-BE49-F238E27FC236}">
                <a16:creationId xmlns:a16="http://schemas.microsoft.com/office/drawing/2014/main" id="{EACE5464-4F56-77FA-0517-A182CE514EF3}"/>
              </a:ext>
            </a:extLst>
          </p:cNvPr>
          <p:cNvSpPr>
            <a:spLocks noGrp="1"/>
          </p:cNvSpPr>
          <p:nvPr>
            <p:ph type="dt" sz="half" idx="10"/>
          </p:nvPr>
        </p:nvSpPr>
        <p:spPr>
          <a:xfrm>
            <a:off x="381000" y="6356350"/>
            <a:ext cx="2743200" cy="365125"/>
          </a:xfrm>
        </p:spPr>
        <p:txBody>
          <a:bodyPr/>
          <a:lstStyle/>
          <a:p>
            <a:fld id="{E1707CF3-9BC4-A745-ACDA-A73543D800FE}" type="datetime1">
              <a:rPr lang="en-US" smtClean="0"/>
              <a:pPr/>
              <a:t>2/13/2024</a:t>
            </a:fld>
            <a:endParaRPr lang="en-US" dirty="0"/>
          </a:p>
        </p:txBody>
      </p:sp>
      <p:sp>
        <p:nvSpPr>
          <p:cNvPr id="6" name="Slide Number Placeholder 5">
            <a:extLst>
              <a:ext uri="{FF2B5EF4-FFF2-40B4-BE49-F238E27FC236}">
                <a16:creationId xmlns:a16="http://schemas.microsoft.com/office/drawing/2014/main" id="{027B9EF9-4A1F-9E5E-2CB8-38A584CAE6EA}"/>
              </a:ext>
            </a:extLst>
          </p:cNvPr>
          <p:cNvSpPr>
            <a:spLocks noGrp="1"/>
          </p:cNvSpPr>
          <p:nvPr>
            <p:ph type="sldNum" sz="quarter" idx="12"/>
          </p:nvPr>
        </p:nvSpPr>
        <p:spPr>
          <a:xfrm>
            <a:off x="10206318" y="6356350"/>
            <a:ext cx="1604682" cy="365125"/>
          </a:xfrm>
        </p:spPr>
        <p:txBody>
          <a:bodyPr/>
          <a:lstStyle/>
          <a:p>
            <a:fld id="{294A09A9-5501-47C1-A89A-A340965A2BE2}" type="slidenum">
              <a:rPr lang="en-US" smtClean="0"/>
              <a:pPr/>
              <a:t>6</a:t>
            </a:fld>
            <a:endParaRPr lang="en-US" dirty="0"/>
          </a:p>
        </p:txBody>
      </p:sp>
    </p:spTree>
    <p:extLst>
      <p:ext uri="{BB962C8B-B14F-4D97-AF65-F5344CB8AC3E}">
        <p14:creationId xmlns:p14="http://schemas.microsoft.com/office/powerpoint/2010/main" val="1576878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47E62-569D-E363-41A9-8238ADCAEB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F4ADA8-EFD7-2511-4B07-D4643C529D4C}"/>
              </a:ext>
            </a:extLst>
          </p:cNvPr>
          <p:cNvSpPr>
            <a:spLocks noGrp="1"/>
          </p:cNvSpPr>
          <p:nvPr>
            <p:ph type="title"/>
          </p:nvPr>
        </p:nvSpPr>
        <p:spPr>
          <a:xfrm>
            <a:off x="1167492" y="381000"/>
            <a:ext cx="9779183" cy="1325563"/>
          </a:xfrm>
        </p:spPr>
        <p:txBody>
          <a:bodyPr/>
          <a:lstStyle/>
          <a:p>
            <a:r>
              <a:rPr lang="en-US" dirty="0"/>
              <a:t>Who Has a Role in Climate Resiliency?</a:t>
            </a:r>
          </a:p>
        </p:txBody>
      </p:sp>
      <p:sp>
        <p:nvSpPr>
          <p:cNvPr id="3" name="Content Placeholder 2">
            <a:extLst>
              <a:ext uri="{FF2B5EF4-FFF2-40B4-BE49-F238E27FC236}">
                <a16:creationId xmlns:a16="http://schemas.microsoft.com/office/drawing/2014/main" id="{D3F4646D-550E-C382-C54E-84FEE4F359C6}"/>
              </a:ext>
            </a:extLst>
          </p:cNvPr>
          <p:cNvSpPr>
            <a:spLocks noGrp="1"/>
          </p:cNvSpPr>
          <p:nvPr>
            <p:ph type="body" idx="1"/>
          </p:nvPr>
        </p:nvSpPr>
        <p:spPr>
          <a:xfrm>
            <a:off x="1167492" y="2653167"/>
            <a:ext cx="9779183" cy="3436483"/>
          </a:xfrm>
        </p:spPr>
        <p:txBody>
          <a:bodyPr vert="horz" lIns="91440" tIns="45720" rIns="91440" bIns="45720" rtlCol="0" anchor="t">
            <a:normAutofit/>
          </a:bodyPr>
          <a:lstStyle/>
          <a:p>
            <a:pPr>
              <a:lnSpc>
                <a:spcPct val="100000"/>
              </a:lnSpc>
            </a:pPr>
            <a:r>
              <a:rPr lang="en-US" dirty="0"/>
              <a:t>Ultimately, documents such as the Comprehensive Plan, Willard Beach Master Plan, Hazard Mitigation Plan, OCF, etc. that have been publicly vetted and adopted by City Council dictate any long-term actions related to resiliency</a:t>
            </a:r>
          </a:p>
          <a:p>
            <a:pPr marL="800100" lvl="1" indent="-342900">
              <a:lnSpc>
                <a:spcPct val="100000"/>
              </a:lnSpc>
              <a:buFont typeface="Arial" panose="020B0604020202020204" pitchFamily="34" charset="0"/>
              <a:buChar char="•"/>
            </a:pPr>
            <a:r>
              <a:rPr lang="en-US" sz="2200" dirty="0">
                <a:solidFill>
                  <a:schemeClr val="bg1"/>
                </a:solidFill>
              </a:rPr>
              <a:t>Even when plans are adopted, any significant recommendations still need to be reviewed more thoroughly by City Council prior to enactment and/or receiving funding through the annual budget process</a:t>
            </a:r>
          </a:p>
          <a:p>
            <a:pPr marL="800100" lvl="1" indent="-342900">
              <a:lnSpc>
                <a:spcPct val="100000"/>
              </a:lnSpc>
              <a:buFont typeface="Arial" panose="020B0604020202020204" pitchFamily="34" charset="0"/>
              <a:buChar char="•"/>
            </a:pPr>
            <a:r>
              <a:rPr lang="en-US" sz="2200" b="1" dirty="0">
                <a:solidFill>
                  <a:schemeClr val="bg1"/>
                </a:solidFill>
              </a:rPr>
              <a:t>City Council is the final voice on many items related to climate resiliency</a:t>
            </a:r>
          </a:p>
        </p:txBody>
      </p:sp>
      <p:sp>
        <p:nvSpPr>
          <p:cNvPr id="4" name="Date Placeholder 3">
            <a:extLst>
              <a:ext uri="{FF2B5EF4-FFF2-40B4-BE49-F238E27FC236}">
                <a16:creationId xmlns:a16="http://schemas.microsoft.com/office/drawing/2014/main" id="{25D96BB3-A322-9870-EA48-BAA67D5C0936}"/>
              </a:ext>
            </a:extLst>
          </p:cNvPr>
          <p:cNvSpPr>
            <a:spLocks noGrp="1"/>
          </p:cNvSpPr>
          <p:nvPr>
            <p:ph type="dt" sz="half" idx="10"/>
          </p:nvPr>
        </p:nvSpPr>
        <p:spPr>
          <a:xfrm>
            <a:off x="381000" y="6356350"/>
            <a:ext cx="2743200" cy="365125"/>
          </a:xfrm>
        </p:spPr>
        <p:txBody>
          <a:bodyPr/>
          <a:lstStyle/>
          <a:p>
            <a:fld id="{E1707CF3-9BC4-A745-ACDA-A73543D800FE}" type="datetime1">
              <a:rPr lang="en-US" smtClean="0"/>
              <a:pPr/>
              <a:t>2/13/2024</a:t>
            </a:fld>
            <a:endParaRPr lang="en-US" dirty="0"/>
          </a:p>
        </p:txBody>
      </p:sp>
      <p:sp>
        <p:nvSpPr>
          <p:cNvPr id="6" name="Slide Number Placeholder 5">
            <a:extLst>
              <a:ext uri="{FF2B5EF4-FFF2-40B4-BE49-F238E27FC236}">
                <a16:creationId xmlns:a16="http://schemas.microsoft.com/office/drawing/2014/main" id="{2BBFE35D-8516-C680-DC57-2345A16721C6}"/>
              </a:ext>
            </a:extLst>
          </p:cNvPr>
          <p:cNvSpPr>
            <a:spLocks noGrp="1"/>
          </p:cNvSpPr>
          <p:nvPr>
            <p:ph type="sldNum" sz="quarter" idx="12"/>
          </p:nvPr>
        </p:nvSpPr>
        <p:spPr>
          <a:xfrm>
            <a:off x="10206318" y="6356350"/>
            <a:ext cx="1604682" cy="365125"/>
          </a:xfrm>
        </p:spPr>
        <p:txBody>
          <a:bodyPr/>
          <a:lstStyle/>
          <a:p>
            <a:fld id="{294A09A9-5501-47C1-A89A-A340965A2BE2}" type="slidenum">
              <a:rPr lang="en-US" smtClean="0"/>
              <a:pPr/>
              <a:t>7</a:t>
            </a:fld>
            <a:endParaRPr lang="en-US" dirty="0"/>
          </a:p>
        </p:txBody>
      </p:sp>
    </p:spTree>
    <p:extLst>
      <p:ext uri="{BB962C8B-B14F-4D97-AF65-F5344CB8AC3E}">
        <p14:creationId xmlns:p14="http://schemas.microsoft.com/office/powerpoint/2010/main" val="1344495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a:lstStyle/>
          <a:p>
            <a:r>
              <a:rPr lang="en-US" dirty="0"/>
              <a:t>Who’s in Charge at Willard Beach?</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653167"/>
            <a:ext cx="9779183" cy="3436483"/>
          </a:xfrm>
        </p:spPr>
        <p:txBody>
          <a:bodyPr vert="horz" lIns="91440" tIns="45720" rIns="91440" bIns="45720" rtlCol="0" anchor="t">
            <a:normAutofit/>
          </a:bodyPr>
          <a:lstStyle/>
          <a:p>
            <a:r>
              <a:rPr lang="en-US" b="1" u="sng" dirty="0"/>
              <a:t>Answer</a:t>
            </a:r>
            <a:r>
              <a:rPr lang="en-US" b="1" dirty="0"/>
              <a:t>: Primarily the Parks, Recreation, and Waterfront Department</a:t>
            </a:r>
          </a:p>
          <a:p>
            <a:pPr marL="342900" indent="-342900">
              <a:lnSpc>
                <a:spcPct val="100000"/>
              </a:lnSpc>
              <a:buFont typeface="Arial" panose="020B0604020202020204" pitchFamily="34" charset="0"/>
              <a:buChar char="•"/>
            </a:pPr>
            <a:r>
              <a:rPr lang="en-US" dirty="0"/>
              <a:t>Subject to Local, State, and Federal laws and respective enforcement agencies</a:t>
            </a:r>
          </a:p>
          <a:p>
            <a:pPr marL="342900" indent="-342900">
              <a:lnSpc>
                <a:spcPct val="100000"/>
              </a:lnSpc>
              <a:buFont typeface="Arial" panose="020B0604020202020204" pitchFamily="34" charset="0"/>
              <a:buChar char="•"/>
            </a:pPr>
            <a:r>
              <a:rPr lang="en-US" dirty="0"/>
              <a:t>NOTE: Waters are controlled by the Harbor Master</a:t>
            </a:r>
          </a:p>
        </p:txBody>
      </p:sp>
      <p:sp>
        <p:nvSpPr>
          <p:cNvPr id="4" name="Date Placeholder 3">
            <a:extLst>
              <a:ext uri="{FF2B5EF4-FFF2-40B4-BE49-F238E27FC236}">
                <a16:creationId xmlns:a16="http://schemas.microsoft.com/office/drawing/2014/main" id="{DB056174-CBC5-7B48-9681-7DDAC423337E}"/>
              </a:ext>
            </a:extLst>
          </p:cNvPr>
          <p:cNvSpPr>
            <a:spLocks noGrp="1"/>
          </p:cNvSpPr>
          <p:nvPr>
            <p:ph type="dt" sz="half" idx="10"/>
          </p:nvPr>
        </p:nvSpPr>
        <p:spPr>
          <a:xfrm>
            <a:off x="381000" y="6356350"/>
            <a:ext cx="2743200" cy="365125"/>
          </a:xfrm>
        </p:spPr>
        <p:txBody>
          <a:bodyPr/>
          <a:lstStyle/>
          <a:p>
            <a:fld id="{E1707CF3-9BC4-A745-ACDA-A73543D800FE}" type="datetime1">
              <a:rPr lang="en-US" smtClean="0"/>
              <a:pPr/>
              <a:t>2/13/2024</a:t>
            </a:fld>
            <a:endParaRPr lang="en-US" dirty="0"/>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a:lstStyle/>
          <a:p>
            <a:fld id="{294A09A9-5501-47C1-A89A-A340965A2BE2}" type="slidenum">
              <a:rPr lang="en-US" smtClean="0"/>
              <a:pPr/>
              <a:t>8</a:t>
            </a:fld>
            <a:endParaRPr lang="en-US" dirty="0"/>
          </a:p>
        </p:txBody>
      </p:sp>
    </p:spTree>
    <p:extLst>
      <p:ext uri="{BB962C8B-B14F-4D97-AF65-F5344CB8AC3E}">
        <p14:creationId xmlns:p14="http://schemas.microsoft.com/office/powerpoint/2010/main" val="1639799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191A4-7839-4F63-B17C-7C366C59488C}"/>
              </a:ext>
            </a:extLst>
          </p:cNvPr>
          <p:cNvSpPr>
            <a:spLocks noGrp="1"/>
          </p:cNvSpPr>
          <p:nvPr>
            <p:ph type="title"/>
          </p:nvPr>
        </p:nvSpPr>
        <p:spPr>
          <a:xfrm>
            <a:off x="1167492" y="381000"/>
            <a:ext cx="9779183" cy="1325563"/>
          </a:xfrm>
        </p:spPr>
        <p:txBody>
          <a:bodyPr/>
          <a:lstStyle/>
          <a:p>
            <a:r>
              <a:rPr lang="en-US" dirty="0"/>
              <a:t>City Department Responsibilities at Willard Beach</a:t>
            </a:r>
          </a:p>
        </p:txBody>
      </p:sp>
      <p:sp>
        <p:nvSpPr>
          <p:cNvPr id="9" name="Content Placeholder 8">
            <a:extLst>
              <a:ext uri="{FF2B5EF4-FFF2-40B4-BE49-F238E27FC236}">
                <a16:creationId xmlns:a16="http://schemas.microsoft.com/office/drawing/2014/main" id="{472FA7B1-CD7F-3646-B44C-91A107A0CBEE}"/>
              </a:ext>
            </a:extLst>
          </p:cNvPr>
          <p:cNvSpPr>
            <a:spLocks noGrp="1"/>
          </p:cNvSpPr>
          <p:nvPr>
            <p:ph idx="11"/>
          </p:nvPr>
        </p:nvSpPr>
        <p:spPr>
          <a:xfrm>
            <a:off x="1167493" y="2003804"/>
            <a:ext cx="3173278" cy="522514"/>
          </a:xfrm>
        </p:spPr>
        <p:txBody>
          <a:bodyPr/>
          <a:lstStyle/>
          <a:p>
            <a:r>
              <a:rPr lang="en-US" u="sng" dirty="0">
                <a:highlight>
                  <a:srgbClr val="FFFF00"/>
                </a:highlight>
              </a:rPr>
              <a:t>Parks &amp; Recreation</a:t>
            </a:r>
            <a:br>
              <a:rPr lang="en-US" dirty="0">
                <a:highlight>
                  <a:srgbClr val="FFFF00"/>
                </a:highlight>
              </a:rPr>
            </a:br>
            <a:r>
              <a:rPr lang="en-US" sz="1200" b="0" i="1" dirty="0">
                <a:highlight>
                  <a:srgbClr val="FFFF00"/>
                </a:highlight>
              </a:rPr>
              <a:t>Generally, Ch. 18, Art. II, Sec. 18-18 and </a:t>
            </a:r>
            <a:r>
              <a:rPr lang="en-US" sz="1100" b="0" i="1" dirty="0">
                <a:highlight>
                  <a:srgbClr val="FFFF00"/>
                </a:highlight>
              </a:rPr>
              <a:t>Ch. 13, Art. I, Sec. 3-19</a:t>
            </a:r>
            <a:endParaRPr lang="en-US" sz="1200" b="0" i="1" dirty="0">
              <a:highlight>
                <a:srgbClr val="FFFF00"/>
              </a:highlight>
            </a:endParaRPr>
          </a:p>
          <a:p>
            <a:endParaRPr lang="en-US" sz="1400" b="0" i="1" dirty="0"/>
          </a:p>
          <a:p>
            <a:endParaRPr lang="en-US" sz="1200" b="0" i="1" dirty="0"/>
          </a:p>
        </p:txBody>
      </p:sp>
      <p:sp>
        <p:nvSpPr>
          <p:cNvPr id="4" name="Content Placeholder 3">
            <a:extLst>
              <a:ext uri="{FF2B5EF4-FFF2-40B4-BE49-F238E27FC236}">
                <a16:creationId xmlns:a16="http://schemas.microsoft.com/office/drawing/2014/main" id="{9B9ED227-95A7-4B08-91FE-5E0EF0D41D20}"/>
              </a:ext>
            </a:extLst>
          </p:cNvPr>
          <p:cNvSpPr>
            <a:spLocks noGrp="1"/>
          </p:cNvSpPr>
          <p:nvPr>
            <p:ph idx="1"/>
          </p:nvPr>
        </p:nvSpPr>
        <p:spPr>
          <a:xfrm>
            <a:off x="1167491" y="2707982"/>
            <a:ext cx="3218688" cy="3104239"/>
          </a:xfrm>
        </p:spPr>
        <p:txBody>
          <a:bodyPr vert="horz" lIns="91440" tIns="45720" rIns="91440" bIns="45720" rtlCol="0" anchor="t">
            <a:noAutofit/>
          </a:bodyPr>
          <a:lstStyle/>
          <a:p>
            <a:r>
              <a:rPr lang="en-US" dirty="0">
                <a:highlight>
                  <a:srgbClr val="FFFF00"/>
                </a:highlight>
              </a:rPr>
              <a:t>Lifeguards</a:t>
            </a:r>
            <a:r>
              <a:rPr lang="en-US" b="1" dirty="0">
                <a:highlight>
                  <a:srgbClr val="FFFF00"/>
                </a:highlight>
              </a:rPr>
              <a:t> </a:t>
            </a:r>
          </a:p>
          <a:p>
            <a:r>
              <a:rPr lang="en-US" dirty="0">
                <a:highlight>
                  <a:srgbClr val="FFFF00"/>
                </a:highlight>
              </a:rPr>
              <a:t>Enforcement of dog rules </a:t>
            </a:r>
          </a:p>
          <a:p>
            <a:r>
              <a:rPr lang="en-US" dirty="0">
                <a:highlight>
                  <a:srgbClr val="FFFF00"/>
                </a:highlight>
              </a:rPr>
              <a:t>Dune maintenance*</a:t>
            </a:r>
          </a:p>
          <a:p>
            <a:r>
              <a:rPr lang="en-US" dirty="0">
                <a:highlight>
                  <a:srgbClr val="FFFF00"/>
                </a:highlight>
              </a:rPr>
              <a:t>Water quality testing of beach water – flags</a:t>
            </a:r>
          </a:p>
          <a:p>
            <a:r>
              <a:rPr lang="en-US" dirty="0">
                <a:highlight>
                  <a:srgbClr val="FFFF00"/>
                </a:highlight>
              </a:rPr>
              <a:t>Beach maintenance/storm clean-up</a:t>
            </a:r>
          </a:p>
          <a:p>
            <a:r>
              <a:rPr lang="en-US" dirty="0">
                <a:highlight>
                  <a:srgbClr val="FFFF00"/>
                </a:highlight>
              </a:rPr>
              <a:t>Portions of WB Master Plan</a:t>
            </a:r>
          </a:p>
          <a:p>
            <a:endParaRPr lang="en-US" dirty="0"/>
          </a:p>
          <a:p>
            <a:endParaRPr lang="en-US" dirty="0"/>
          </a:p>
          <a:p>
            <a:endParaRPr lang="en-US" dirty="0"/>
          </a:p>
          <a:p>
            <a:endParaRPr lang="en-US" dirty="0"/>
          </a:p>
        </p:txBody>
      </p:sp>
      <p:sp>
        <p:nvSpPr>
          <p:cNvPr id="10" name="Content Placeholder 9">
            <a:extLst>
              <a:ext uri="{FF2B5EF4-FFF2-40B4-BE49-F238E27FC236}">
                <a16:creationId xmlns:a16="http://schemas.microsoft.com/office/drawing/2014/main" id="{585697B7-EBBB-0E4B-AA02-0D3F94821C6E}"/>
              </a:ext>
            </a:extLst>
          </p:cNvPr>
          <p:cNvSpPr>
            <a:spLocks noGrp="1"/>
          </p:cNvSpPr>
          <p:nvPr>
            <p:ph idx="12"/>
          </p:nvPr>
        </p:nvSpPr>
        <p:spPr>
          <a:xfrm>
            <a:off x="4683788" y="2003804"/>
            <a:ext cx="3173278" cy="522514"/>
          </a:xfrm>
        </p:spPr>
        <p:txBody>
          <a:bodyPr/>
          <a:lstStyle/>
          <a:p>
            <a:r>
              <a:rPr lang="en-US" u="sng" dirty="0"/>
              <a:t>Water Resource Protection</a:t>
            </a:r>
            <a:br>
              <a:rPr lang="en-US" dirty="0"/>
            </a:br>
            <a:r>
              <a:rPr lang="en-US" sz="1100" b="0" i="1" dirty="0"/>
              <a:t>Generally, Ch. 22, Art. IV, Sec. 22-24</a:t>
            </a:r>
            <a:endParaRPr lang="en-US" b="0" i="1" dirty="0"/>
          </a:p>
        </p:txBody>
      </p:sp>
      <p:sp>
        <p:nvSpPr>
          <p:cNvPr id="5" name="Content Placeholder 4">
            <a:extLst>
              <a:ext uri="{FF2B5EF4-FFF2-40B4-BE49-F238E27FC236}">
                <a16:creationId xmlns:a16="http://schemas.microsoft.com/office/drawing/2014/main" id="{9C2ECAAA-1E9C-4845-8EA9-E11A76F08150}"/>
              </a:ext>
            </a:extLst>
          </p:cNvPr>
          <p:cNvSpPr>
            <a:spLocks noGrp="1"/>
          </p:cNvSpPr>
          <p:nvPr>
            <p:ph idx="10"/>
          </p:nvPr>
        </p:nvSpPr>
        <p:spPr>
          <a:xfrm>
            <a:off x="4683787" y="2912883"/>
            <a:ext cx="3173279" cy="1630838"/>
          </a:xfrm>
        </p:spPr>
        <p:txBody>
          <a:bodyPr vert="horz" lIns="91440" tIns="45720" rIns="91440" bIns="45720" rtlCol="0" anchor="t">
            <a:normAutofit/>
          </a:bodyPr>
          <a:lstStyle/>
          <a:p>
            <a:r>
              <a:rPr lang="en-US" dirty="0"/>
              <a:t>Stormwater and sewer infrastructure (across the City, not just Willard)</a:t>
            </a:r>
          </a:p>
          <a:p>
            <a:r>
              <a:rPr lang="en-US" dirty="0"/>
              <a:t>Water quality testing from stormwater outfall</a:t>
            </a:r>
            <a:endParaRPr lang="en-US" sz="1100" i="1" dirty="0"/>
          </a:p>
          <a:p>
            <a:endParaRPr lang="en-US" dirty="0"/>
          </a:p>
        </p:txBody>
      </p:sp>
      <p:sp>
        <p:nvSpPr>
          <p:cNvPr id="13" name="Content Placeholder 12">
            <a:extLst>
              <a:ext uri="{FF2B5EF4-FFF2-40B4-BE49-F238E27FC236}">
                <a16:creationId xmlns:a16="http://schemas.microsoft.com/office/drawing/2014/main" id="{EB1FFBC5-1733-5E4A-BF11-2C157D9917CC}"/>
              </a:ext>
            </a:extLst>
          </p:cNvPr>
          <p:cNvSpPr>
            <a:spLocks noGrp="1"/>
          </p:cNvSpPr>
          <p:nvPr>
            <p:ph idx="14"/>
          </p:nvPr>
        </p:nvSpPr>
        <p:spPr>
          <a:xfrm>
            <a:off x="8200083" y="2003804"/>
            <a:ext cx="3173278" cy="522514"/>
          </a:xfrm>
        </p:spPr>
        <p:txBody>
          <a:bodyPr/>
          <a:lstStyle/>
          <a:p>
            <a:r>
              <a:rPr lang="en-US" u="sng" dirty="0"/>
              <a:t>Public Works</a:t>
            </a:r>
          </a:p>
        </p:txBody>
      </p:sp>
      <p:sp>
        <p:nvSpPr>
          <p:cNvPr id="11" name="Content Placeholder 10">
            <a:extLst>
              <a:ext uri="{FF2B5EF4-FFF2-40B4-BE49-F238E27FC236}">
                <a16:creationId xmlns:a16="http://schemas.microsoft.com/office/drawing/2014/main" id="{48A12450-9474-8A49-BAEB-20C6F51540D5}"/>
              </a:ext>
            </a:extLst>
          </p:cNvPr>
          <p:cNvSpPr>
            <a:spLocks noGrp="1"/>
          </p:cNvSpPr>
          <p:nvPr>
            <p:ph idx="13"/>
          </p:nvPr>
        </p:nvSpPr>
        <p:spPr>
          <a:xfrm>
            <a:off x="8200082" y="2384913"/>
            <a:ext cx="3173279" cy="1921135"/>
          </a:xfrm>
        </p:spPr>
        <p:txBody>
          <a:bodyPr/>
          <a:lstStyle/>
          <a:p>
            <a:r>
              <a:rPr lang="en-US" dirty="0"/>
              <a:t>No jurisdiction – plays a supporting role</a:t>
            </a:r>
          </a:p>
          <a:p>
            <a:r>
              <a:rPr lang="en-US" i="1" dirty="0"/>
              <a:t>Ex. Provide equipment/ labor in conjunction with Parks staff for projects, such as storm clean up</a:t>
            </a:r>
          </a:p>
        </p:txBody>
      </p:sp>
      <p:sp>
        <p:nvSpPr>
          <p:cNvPr id="3" name="Date Placeholder 2">
            <a:extLst>
              <a:ext uri="{FF2B5EF4-FFF2-40B4-BE49-F238E27FC236}">
                <a16:creationId xmlns:a16="http://schemas.microsoft.com/office/drawing/2014/main" id="{75202033-17DD-3E4F-BB90-ADC6A1F0C66F}"/>
              </a:ext>
            </a:extLst>
          </p:cNvPr>
          <p:cNvSpPr>
            <a:spLocks noGrp="1"/>
          </p:cNvSpPr>
          <p:nvPr>
            <p:ph type="dt" sz="half" idx="2"/>
          </p:nvPr>
        </p:nvSpPr>
        <p:spPr>
          <a:xfrm>
            <a:off x="381000" y="6356350"/>
            <a:ext cx="1767114" cy="365125"/>
          </a:xfrm>
        </p:spPr>
        <p:txBody>
          <a:bodyPr/>
          <a:lstStyle/>
          <a:p>
            <a:fld id="{A42FF1E2-60E5-C540-AA54-7072D5406B0B}" type="datetime1">
              <a:rPr lang="en-US" smtClean="0"/>
              <a:pPr/>
              <a:t>2/13/2024</a:t>
            </a:fld>
            <a:endParaRPr lang="en-US" dirty="0"/>
          </a:p>
        </p:txBody>
      </p:sp>
      <p:sp>
        <p:nvSpPr>
          <p:cNvPr id="8" name="Slide Number Placeholder 7">
            <a:extLst>
              <a:ext uri="{FF2B5EF4-FFF2-40B4-BE49-F238E27FC236}">
                <a16:creationId xmlns:a16="http://schemas.microsoft.com/office/drawing/2014/main" id="{B609FC03-B5BE-D846-993A-8E351C9509F3}"/>
              </a:ext>
            </a:extLst>
          </p:cNvPr>
          <p:cNvSpPr>
            <a:spLocks noGrp="1"/>
          </p:cNvSpPr>
          <p:nvPr>
            <p:ph type="sldNum" sz="quarter" idx="4"/>
          </p:nvPr>
        </p:nvSpPr>
        <p:spPr>
          <a:xfrm>
            <a:off x="10153276" y="6356350"/>
            <a:ext cx="1657723" cy="365125"/>
          </a:xfrm>
        </p:spPr>
        <p:txBody>
          <a:bodyPr/>
          <a:lstStyle/>
          <a:p>
            <a:fld id="{294A09A9-5501-47C1-A89A-A340965A2BE2}" type="slidenum">
              <a:rPr lang="en-US" smtClean="0"/>
              <a:pPr/>
              <a:t>9</a:t>
            </a:fld>
            <a:endParaRPr lang="en-US" dirty="0"/>
          </a:p>
        </p:txBody>
      </p:sp>
      <p:sp>
        <p:nvSpPr>
          <p:cNvPr id="6" name="Content Placeholder 12">
            <a:extLst>
              <a:ext uri="{FF2B5EF4-FFF2-40B4-BE49-F238E27FC236}">
                <a16:creationId xmlns:a16="http://schemas.microsoft.com/office/drawing/2014/main" id="{7B153611-6EF0-E752-7FA4-7D7D96E134DA}"/>
              </a:ext>
            </a:extLst>
          </p:cNvPr>
          <p:cNvSpPr txBox="1">
            <a:spLocks/>
          </p:cNvSpPr>
          <p:nvPr/>
        </p:nvSpPr>
        <p:spPr>
          <a:xfrm>
            <a:off x="8205343" y="4447453"/>
            <a:ext cx="3173278" cy="52251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j-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j-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j-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u="sng" dirty="0"/>
              <a:t>Police</a:t>
            </a:r>
            <a:br>
              <a:rPr lang="en-US" dirty="0"/>
            </a:br>
            <a:r>
              <a:rPr lang="en-US" sz="1100" b="0" i="1" dirty="0"/>
              <a:t>Generally, Ch. 18, Art. V, Secs. 18-63 through 18-65</a:t>
            </a:r>
            <a:endParaRPr lang="en-US" b="0" dirty="0"/>
          </a:p>
        </p:txBody>
      </p:sp>
      <p:sp>
        <p:nvSpPr>
          <p:cNvPr id="12" name="Content Placeholder 10">
            <a:extLst>
              <a:ext uri="{FF2B5EF4-FFF2-40B4-BE49-F238E27FC236}">
                <a16:creationId xmlns:a16="http://schemas.microsoft.com/office/drawing/2014/main" id="{DDEA667B-26EA-6C08-2D4F-9F64665071AE}"/>
              </a:ext>
            </a:extLst>
          </p:cNvPr>
          <p:cNvSpPr txBox="1">
            <a:spLocks/>
          </p:cNvSpPr>
          <p:nvPr/>
        </p:nvSpPr>
        <p:spPr>
          <a:xfrm>
            <a:off x="8205340" y="5151678"/>
            <a:ext cx="3173279" cy="1352820"/>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Enforce bans on power boats on beach, glass on beach, &amp; playing baseball/ football on beach</a:t>
            </a:r>
            <a:endParaRPr lang="en-US" sz="1200" i="1" dirty="0"/>
          </a:p>
        </p:txBody>
      </p:sp>
      <p:sp>
        <p:nvSpPr>
          <p:cNvPr id="16" name="TextBox 15">
            <a:extLst>
              <a:ext uri="{FF2B5EF4-FFF2-40B4-BE49-F238E27FC236}">
                <a16:creationId xmlns:a16="http://schemas.microsoft.com/office/drawing/2014/main" id="{9348402C-C89E-9C9F-C760-A47BD6C38840}"/>
              </a:ext>
            </a:extLst>
          </p:cNvPr>
          <p:cNvSpPr txBox="1"/>
          <p:nvPr/>
        </p:nvSpPr>
        <p:spPr>
          <a:xfrm>
            <a:off x="4683787" y="4629164"/>
            <a:ext cx="3173278" cy="630942"/>
          </a:xfrm>
          <a:prstGeom prst="rect">
            <a:avLst/>
          </a:prstGeom>
          <a:noFill/>
        </p:spPr>
        <p:txBody>
          <a:bodyPr wrap="square">
            <a:spAutoFit/>
          </a:bodyPr>
          <a:lstStyle/>
          <a:p>
            <a:r>
              <a:rPr lang="en-US" sz="2400" b="1" u="sng" dirty="0"/>
              <a:t>Code Enforcement</a:t>
            </a:r>
            <a:br>
              <a:rPr lang="en-US" dirty="0"/>
            </a:br>
            <a:r>
              <a:rPr lang="en-US" sz="1100" b="0" i="1" dirty="0"/>
              <a:t>Generally, Ch. 27, Art. XIII and Ch. 5, Art. IV</a:t>
            </a:r>
            <a:endParaRPr lang="en-US" b="0" i="1" dirty="0"/>
          </a:p>
        </p:txBody>
      </p:sp>
      <p:sp>
        <p:nvSpPr>
          <p:cNvPr id="18" name="TextBox 17">
            <a:extLst>
              <a:ext uri="{FF2B5EF4-FFF2-40B4-BE49-F238E27FC236}">
                <a16:creationId xmlns:a16="http://schemas.microsoft.com/office/drawing/2014/main" id="{2D1606EA-5B39-048E-1BDC-4C4D24A5D47E}"/>
              </a:ext>
            </a:extLst>
          </p:cNvPr>
          <p:cNvSpPr txBox="1"/>
          <p:nvPr/>
        </p:nvSpPr>
        <p:spPr>
          <a:xfrm>
            <a:off x="4683787" y="5227923"/>
            <a:ext cx="3173278" cy="1323439"/>
          </a:xfrm>
          <a:prstGeom prst="rect">
            <a:avLst/>
          </a:prstGeom>
          <a:noFill/>
        </p:spPr>
        <p:txBody>
          <a:bodyPr wrap="square">
            <a:spAutoFit/>
          </a:bodyPr>
          <a:lstStyle/>
          <a:p>
            <a:r>
              <a:rPr lang="en-US" sz="2000" dirty="0"/>
              <a:t>Projects on beach may be subject to permitting by Code Enforcement (esp. shoreland and floodplain)</a:t>
            </a:r>
          </a:p>
        </p:txBody>
      </p:sp>
    </p:spTree>
    <p:extLst>
      <p:ext uri="{BB962C8B-B14F-4D97-AF65-F5344CB8AC3E}">
        <p14:creationId xmlns:p14="http://schemas.microsoft.com/office/powerpoint/2010/main" val="2721508595"/>
      </p:ext>
    </p:extLst>
  </p:cSld>
  <p:clrMapOvr>
    <a:masterClrMapping/>
  </p:clrMapOvr>
</p:sld>
</file>

<file path=ppt/theme/theme1.xml><?xml version="1.0" encoding="utf-8"?>
<a:theme xmlns:a="http://schemas.openxmlformats.org/drawingml/2006/main" name="Office Them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al Color Block_Win32_AP_v2" id="{3EA4D81A-EBDE-431D-8B15-A5A6F500D5A4}" vid="{8EBF5489-0BE1-418D-A69C-2193D304C7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Props1.xml><?xml version="1.0" encoding="utf-8"?>
<ds:datastoreItem xmlns:ds="http://schemas.openxmlformats.org/officeDocument/2006/customXml" ds:itemID="{85334180-0405-413B-834A-44FA9E05ADB7}">
  <ds:schemaRefs>
    <ds:schemaRef ds:uri="http://schemas.microsoft.com/sharepoint/v3/contenttype/forms"/>
  </ds:schemaRefs>
</ds:datastoreItem>
</file>

<file path=customXml/itemProps2.xml><?xml version="1.0" encoding="utf-8"?>
<ds:datastoreItem xmlns:ds="http://schemas.openxmlformats.org/officeDocument/2006/customXml" ds:itemID="{4A615295-94F6-4CE2-A1B1-6B7E1DAA5A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D5BAB77-79E1-4739-AA51-10C9079186D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Universal presentation</Template>
  <TotalTime>2090</TotalTime>
  <Words>1821</Words>
  <Application>Microsoft Office PowerPoint</Application>
  <PresentationFormat>Widescreen</PresentationFormat>
  <Paragraphs>163</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inherit</vt:lpstr>
      <vt:lpstr>Source Sans Pro</vt:lpstr>
      <vt:lpstr>Tenorite</vt:lpstr>
      <vt:lpstr>Verdana</vt:lpstr>
      <vt:lpstr>Office Theme</vt:lpstr>
      <vt:lpstr>Tonight’s Agenda</vt:lpstr>
      <vt:lpstr>Tonight’s Agenda</vt:lpstr>
      <vt:lpstr>Impact of Sea Level Rise on Property Values</vt:lpstr>
      <vt:lpstr>Memo from Peter Slovinsky,  Maine Geological Survey</vt:lpstr>
      <vt:lpstr>Memo from Peter Slovinsky,  Maine Geological Survey</vt:lpstr>
      <vt:lpstr>Who Has a Role in Climate Resiliency?</vt:lpstr>
      <vt:lpstr>Who Has a Role in Climate Resiliency?</vt:lpstr>
      <vt:lpstr>Who’s in Charge at Willard Beach?</vt:lpstr>
      <vt:lpstr>City Department Responsibilities at Willard Beach</vt:lpstr>
      <vt:lpstr>What Entities Are Involved?</vt:lpstr>
      <vt:lpstr>What Entities Are Involved?</vt:lpstr>
      <vt:lpstr>What Entities Are Involved?</vt:lpstr>
      <vt:lpstr>What Entities Are Involved?</vt:lpstr>
      <vt:lpstr>What Entities Are Involved?</vt:lpstr>
      <vt:lpstr>What Entities Are Involved?</vt:lpstr>
      <vt:lpstr>What Entities Are Involved?</vt:lpstr>
      <vt:lpstr>Recommendations from Peter Slovinsky, Maine Geological Survey</vt:lpstr>
      <vt:lpstr>Recommendations from Peter Slovinsky, Maine Geological Survey</vt:lpstr>
      <vt:lpstr>Recommendations from Peter Slovinsky, Maine Geological Survey</vt:lpstr>
      <vt:lpstr>Recommendations from Peter Slovinsky, Maine Geological Survey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Departmental Responsibilities at Willard Beach</dc:title>
  <dc:creator>Scott Morelli</dc:creator>
  <cp:lastModifiedBy>Scott Morelli</cp:lastModifiedBy>
  <cp:revision>7</cp:revision>
  <dcterms:created xsi:type="dcterms:W3CDTF">2024-02-07T19:50:08Z</dcterms:created>
  <dcterms:modified xsi:type="dcterms:W3CDTF">2024-02-14T02:21:17Z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